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8" r:id="rId4"/>
    <p:sldMasterId id="2147483710" r:id="rId5"/>
    <p:sldMasterId id="2147483711" r:id="rId6"/>
    <p:sldMasterId id="2147483712" r:id="rId7"/>
  </p:sldMasterIdLst>
  <p:notesMasterIdLst>
    <p:notesMasterId r:id="rId61"/>
  </p:notesMasterIdLst>
  <p:sldIdLst>
    <p:sldId id="527" r:id="rId8"/>
    <p:sldId id="427" r:id="rId9"/>
    <p:sldId id="473" r:id="rId10"/>
    <p:sldId id="479" r:id="rId11"/>
    <p:sldId id="577" r:id="rId12"/>
    <p:sldId id="528" r:id="rId13"/>
    <p:sldId id="529" r:id="rId14"/>
    <p:sldId id="530" r:id="rId15"/>
    <p:sldId id="572" r:id="rId16"/>
    <p:sldId id="573" r:id="rId17"/>
    <p:sldId id="574" r:id="rId18"/>
    <p:sldId id="533" r:id="rId19"/>
    <p:sldId id="575" r:id="rId20"/>
    <p:sldId id="532" r:id="rId21"/>
    <p:sldId id="534" r:id="rId22"/>
    <p:sldId id="536" r:id="rId23"/>
    <p:sldId id="535" r:id="rId24"/>
    <p:sldId id="537" r:id="rId25"/>
    <p:sldId id="538" r:id="rId26"/>
    <p:sldId id="539" r:id="rId27"/>
    <p:sldId id="540" r:id="rId28"/>
    <p:sldId id="541" r:id="rId29"/>
    <p:sldId id="542" r:id="rId30"/>
    <p:sldId id="543" r:id="rId31"/>
    <p:sldId id="544" r:id="rId32"/>
    <p:sldId id="545" r:id="rId33"/>
    <p:sldId id="546" r:id="rId34"/>
    <p:sldId id="547" r:id="rId35"/>
    <p:sldId id="548" r:id="rId36"/>
    <p:sldId id="549" r:id="rId37"/>
    <p:sldId id="551" r:id="rId38"/>
    <p:sldId id="550" r:id="rId39"/>
    <p:sldId id="552" r:id="rId40"/>
    <p:sldId id="553" r:id="rId41"/>
    <p:sldId id="554" r:id="rId42"/>
    <p:sldId id="555" r:id="rId43"/>
    <p:sldId id="556" r:id="rId44"/>
    <p:sldId id="557" r:id="rId45"/>
    <p:sldId id="558" r:id="rId46"/>
    <p:sldId id="559" r:id="rId47"/>
    <p:sldId id="560" r:id="rId48"/>
    <p:sldId id="561" r:id="rId49"/>
    <p:sldId id="562" r:id="rId50"/>
    <p:sldId id="563" r:id="rId51"/>
    <p:sldId id="564" r:id="rId52"/>
    <p:sldId id="565" r:id="rId53"/>
    <p:sldId id="566" r:id="rId54"/>
    <p:sldId id="569" r:id="rId55"/>
    <p:sldId id="531" r:id="rId56"/>
    <p:sldId id="570" r:id="rId57"/>
    <p:sldId id="571" r:id="rId58"/>
    <p:sldId id="421" r:id="rId59"/>
    <p:sldId id="265" r:id="rId60"/>
  </p:sldIdLst>
  <p:sldSz cx="9147175" cy="5145088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37" userDrawn="1">
          <p15:clr>
            <a:srgbClr val="A4A3A4"/>
          </p15:clr>
        </p15:guide>
        <p15:guide id="2" pos="28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F900"/>
    <a:srgbClr val="101112"/>
    <a:srgbClr val="1C1F20"/>
    <a:srgbClr val="191B1C"/>
    <a:srgbClr val="141515"/>
    <a:srgbClr val="1A1C1D"/>
    <a:srgbClr val="FF3366"/>
    <a:srgbClr val="91A3AD"/>
    <a:srgbClr val="1F2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B5727F-6F39-421C-9871-0720DE6B887F}">
  <a:tblStyle styleId="{54B5727F-6F39-421C-9871-0720DE6B887F}" styleName="Table_0"/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23" autoAdjust="0"/>
    <p:restoredTop sz="96395" autoAdjust="0"/>
  </p:normalViewPr>
  <p:slideViewPr>
    <p:cSldViewPr snapToGrid="0" snapToObjects="1">
      <p:cViewPr varScale="1">
        <p:scale>
          <a:sx n="109" d="100"/>
          <a:sy n="109" d="100"/>
        </p:scale>
        <p:origin x="782" y="82"/>
      </p:cViewPr>
      <p:guideLst>
        <p:guide orient="horz" pos="1837"/>
        <p:guide pos="28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225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7112" algn="l" defTabSz="914225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4225" algn="l" defTabSz="914225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1337" algn="l" defTabSz="914225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8450" algn="l" defTabSz="914225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5561" algn="l" defTabSz="914225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674" algn="l" defTabSz="914225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199786" algn="l" defTabSz="914225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6899" algn="l" defTabSz="914225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608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ço Reservado para Imagem de Slide 1">
            <a:extLst>
              <a:ext uri="{FF2B5EF4-FFF2-40B4-BE49-F238E27FC236}">
                <a16:creationId xmlns:a16="http://schemas.microsoft.com/office/drawing/2014/main" id="{A4FECF86-8060-4808-8E78-3C5C37CFB4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Espaço Reservado para Anotações 2">
            <a:extLst>
              <a:ext uri="{FF2B5EF4-FFF2-40B4-BE49-F238E27FC236}">
                <a16:creationId xmlns:a16="http://schemas.microsoft.com/office/drawing/2014/main" id="{5BF48D95-3DC5-404B-8C22-935F948BEDC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pt-BR"/>
          </a:p>
        </p:txBody>
      </p:sp>
      <p:sp>
        <p:nvSpPr>
          <p:cNvPr id="20484" name="Espaço Reservado para Número de Slide 3">
            <a:extLst>
              <a:ext uri="{FF2B5EF4-FFF2-40B4-BE49-F238E27FC236}">
                <a16:creationId xmlns:a16="http://schemas.microsoft.com/office/drawing/2014/main" id="{EDAA4E4E-CBBB-4F42-B4BE-BA2511087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18E5B9E-28CA-478A-809C-E68E3F865106}" type="slidenum">
              <a:rPr lang="en-US" altLang="pt-BR" smtClean="0">
                <a:latin typeface="Calibri" panose="020F0502020204030204" pitchFamily="34" charset="0"/>
              </a:rPr>
              <a:pPr/>
              <a:t>2</a:t>
            </a:fld>
            <a:endParaRPr lang="en-US" altLang="pt-B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650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BF41E8D7-743C-42A1-99F8-58E9B5DBFB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B98E4882-3A88-45DD-8611-46D2FCEB7E9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pt-BR"/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3D5031CA-E448-441C-9160-5E652BDBAF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734E939-29CB-4E5C-81A6-1E15882EE906}" type="slidenum">
              <a:rPr lang="en-US" altLang="pt-BR" smtClean="0">
                <a:latin typeface="Calibri" panose="020F0502020204030204" pitchFamily="34" charset="0"/>
              </a:rPr>
              <a:pPr/>
              <a:t>53</a:t>
            </a:fld>
            <a:endParaRPr lang="en-US" altLang="pt-B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57334" y="1200240"/>
            <a:ext cx="8231552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57334" y="2973240"/>
            <a:ext cx="8231552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335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675380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4675380" y="2973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4"/>
          </p:nvPr>
        </p:nvSpPr>
        <p:spPr>
          <a:xfrm>
            <a:off x="457335" y="2973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55" name="Shape 55"/>
          <p:cNvSpPr/>
          <p:nvPr/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68561" tIns="68561" rIns="68561" bIns="68561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56" name="Shape 56"/>
          <p:cNvSpPr/>
          <p:nvPr/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68561" tIns="68561" rIns="68561" bIns="68561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708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9797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ubTitle" idx="1"/>
          </p:nvPr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335" y="1200249"/>
            <a:ext cx="4016724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4675380" y="1200249"/>
            <a:ext cx="4016724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ubTitle" idx="1"/>
          </p:nvPr>
        </p:nvSpPr>
        <p:spPr>
          <a:xfrm>
            <a:off x="457334" y="205930"/>
            <a:ext cx="8231552" cy="3972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57335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457335" y="2973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3"/>
          </p:nvPr>
        </p:nvSpPr>
        <p:spPr>
          <a:xfrm>
            <a:off x="4675380" y="1200249"/>
            <a:ext cx="4016724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457335" y="1200249"/>
            <a:ext cx="4016724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2"/>
          </p:nvPr>
        </p:nvSpPr>
        <p:spPr>
          <a:xfrm>
            <a:off x="4675380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3"/>
          </p:nvPr>
        </p:nvSpPr>
        <p:spPr>
          <a:xfrm>
            <a:off x="4675380" y="2973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457335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2"/>
          </p:nvPr>
        </p:nvSpPr>
        <p:spPr>
          <a:xfrm>
            <a:off x="4675380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3"/>
          </p:nvPr>
        </p:nvSpPr>
        <p:spPr>
          <a:xfrm>
            <a:off x="457334" y="2973240"/>
            <a:ext cx="8231552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457334" y="1200240"/>
            <a:ext cx="8231552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2"/>
          </p:nvPr>
        </p:nvSpPr>
        <p:spPr>
          <a:xfrm>
            <a:off x="457334" y="2973240"/>
            <a:ext cx="8231552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457335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2"/>
          </p:nvPr>
        </p:nvSpPr>
        <p:spPr>
          <a:xfrm>
            <a:off x="4675380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3"/>
          </p:nvPr>
        </p:nvSpPr>
        <p:spPr>
          <a:xfrm>
            <a:off x="4675380" y="2973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4"/>
          </p:nvPr>
        </p:nvSpPr>
        <p:spPr>
          <a:xfrm>
            <a:off x="457335" y="2973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68561" tIns="68561" rIns="68561" bIns="68561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60" name="Shape 160"/>
          <p:cNvSpPr/>
          <p:nvPr/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68561" tIns="68561" rIns="68561" bIns="68561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ubTitle" idx="1"/>
          </p:nvPr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457335" y="1200249"/>
            <a:ext cx="4016724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2"/>
          </p:nvPr>
        </p:nvSpPr>
        <p:spPr>
          <a:xfrm>
            <a:off x="4675380" y="1200249"/>
            <a:ext cx="4016724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subTitle" idx="1"/>
          </p:nvPr>
        </p:nvSpPr>
        <p:spPr>
          <a:xfrm>
            <a:off x="457334" y="205930"/>
            <a:ext cx="8231552" cy="3972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457335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457335" y="2973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3"/>
          </p:nvPr>
        </p:nvSpPr>
        <p:spPr>
          <a:xfrm>
            <a:off x="4675380" y="1200249"/>
            <a:ext cx="4016724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457335" y="1200249"/>
            <a:ext cx="4016724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2"/>
          </p:nvPr>
        </p:nvSpPr>
        <p:spPr>
          <a:xfrm>
            <a:off x="4675380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3"/>
          </p:nvPr>
        </p:nvSpPr>
        <p:spPr>
          <a:xfrm>
            <a:off x="4675380" y="2973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457335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2"/>
          </p:nvPr>
        </p:nvSpPr>
        <p:spPr>
          <a:xfrm>
            <a:off x="4675380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body" idx="3"/>
          </p:nvPr>
        </p:nvSpPr>
        <p:spPr>
          <a:xfrm>
            <a:off x="457334" y="2973240"/>
            <a:ext cx="8231552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457334" y="1200240"/>
            <a:ext cx="8231552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2"/>
          </p:nvPr>
        </p:nvSpPr>
        <p:spPr>
          <a:xfrm>
            <a:off x="457334" y="2973240"/>
            <a:ext cx="8231552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457335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body" idx="2"/>
          </p:nvPr>
        </p:nvSpPr>
        <p:spPr>
          <a:xfrm>
            <a:off x="4675380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3"/>
          </p:nvPr>
        </p:nvSpPr>
        <p:spPr>
          <a:xfrm>
            <a:off x="4675380" y="2973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body" idx="4"/>
          </p:nvPr>
        </p:nvSpPr>
        <p:spPr>
          <a:xfrm>
            <a:off x="457335" y="2973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body" idx="2"/>
          </p:nvPr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68561" tIns="68561" rIns="68561" bIns="68561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09" name="Shape 209"/>
          <p:cNvSpPr/>
          <p:nvPr/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68561" tIns="68561" rIns="68561" bIns="68561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335" y="1200249"/>
            <a:ext cx="4016724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4675380" y="1200249"/>
            <a:ext cx="4016724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subTitle" idx="1"/>
          </p:nvPr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457335" y="1200249"/>
            <a:ext cx="4016724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body" idx="2"/>
          </p:nvPr>
        </p:nvSpPr>
        <p:spPr>
          <a:xfrm>
            <a:off x="4675380" y="1200249"/>
            <a:ext cx="4016724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subTitle" idx="1"/>
          </p:nvPr>
        </p:nvSpPr>
        <p:spPr>
          <a:xfrm>
            <a:off x="457334" y="205930"/>
            <a:ext cx="8231552" cy="3972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457335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body" idx="2"/>
          </p:nvPr>
        </p:nvSpPr>
        <p:spPr>
          <a:xfrm>
            <a:off x="457335" y="2973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3"/>
          </p:nvPr>
        </p:nvSpPr>
        <p:spPr>
          <a:xfrm>
            <a:off x="4675380" y="1200249"/>
            <a:ext cx="4016724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457335" y="1200249"/>
            <a:ext cx="4016724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2"/>
          </p:nvPr>
        </p:nvSpPr>
        <p:spPr>
          <a:xfrm>
            <a:off x="4675380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37" name="Shape 237"/>
          <p:cNvSpPr txBox="1">
            <a:spLocks noGrp="1"/>
          </p:cNvSpPr>
          <p:nvPr>
            <p:ph type="body" idx="3"/>
          </p:nvPr>
        </p:nvSpPr>
        <p:spPr>
          <a:xfrm>
            <a:off x="4675380" y="2973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457335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body" idx="2"/>
          </p:nvPr>
        </p:nvSpPr>
        <p:spPr>
          <a:xfrm>
            <a:off x="4675380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idx="3"/>
          </p:nvPr>
        </p:nvSpPr>
        <p:spPr>
          <a:xfrm>
            <a:off x="457334" y="2973240"/>
            <a:ext cx="8231552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457334" y="1200240"/>
            <a:ext cx="8231552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body" idx="2"/>
          </p:nvPr>
        </p:nvSpPr>
        <p:spPr>
          <a:xfrm>
            <a:off x="457334" y="2973240"/>
            <a:ext cx="8231552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457335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body" idx="2"/>
          </p:nvPr>
        </p:nvSpPr>
        <p:spPr>
          <a:xfrm>
            <a:off x="4675380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body" idx="3"/>
          </p:nvPr>
        </p:nvSpPr>
        <p:spPr>
          <a:xfrm>
            <a:off x="4675380" y="2973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4"/>
          </p:nvPr>
        </p:nvSpPr>
        <p:spPr>
          <a:xfrm>
            <a:off x="457335" y="2973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2"/>
          </p:nvPr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68561" tIns="68561" rIns="68561" bIns="68561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58" name="Shape 258"/>
          <p:cNvSpPr/>
          <p:nvPr/>
        </p:nvSpPr>
        <p:spPr>
          <a:xfrm>
            <a:off x="457334" y="1200249"/>
            <a:ext cx="8231552" cy="3394439"/>
          </a:xfrm>
          <a:prstGeom prst="rect">
            <a:avLst/>
          </a:prstGeom>
          <a:noFill/>
          <a:ln>
            <a:noFill/>
          </a:ln>
        </p:spPr>
        <p:txBody>
          <a:bodyPr lIns="68561" tIns="68561" rIns="68561" bIns="68561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457334" y="205930"/>
            <a:ext cx="8231552" cy="3972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335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57335" y="2973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3"/>
          </p:nvPr>
        </p:nvSpPr>
        <p:spPr>
          <a:xfrm>
            <a:off x="4675380" y="1200249"/>
            <a:ext cx="4016724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335" y="1200249"/>
            <a:ext cx="4016724" cy="3394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675380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75380" y="2973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334" y="205919"/>
            <a:ext cx="8231552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335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675380" y="1200240"/>
            <a:ext cx="4016724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57334" y="2973240"/>
            <a:ext cx="8231552" cy="1618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11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85314" y="1597691"/>
            <a:ext cx="7774218" cy="1102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457339" y="4767480"/>
            <a:ext cx="2134072" cy="27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3124580" y="4767480"/>
            <a:ext cx="2896142" cy="27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6554360" y="4767480"/>
            <a:ext cx="2134072" cy="273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pt-BR" sz="900" smtClean="0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pt-BR" sz="900">
              <a:solidFill>
                <a:srgbClr val="8B8B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334" y="1203479"/>
            <a:ext cx="8231552" cy="2983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713" r:id="rId13"/>
    <p:sldLayoutId id="214748371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11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dt" idx="10"/>
          </p:nvPr>
        </p:nvSpPr>
        <p:spPr>
          <a:xfrm>
            <a:off x="457339" y="4767480"/>
            <a:ext cx="2134072" cy="27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ftr" idx="11"/>
          </p:nvPr>
        </p:nvSpPr>
        <p:spPr>
          <a:xfrm>
            <a:off x="3124580" y="4767480"/>
            <a:ext cx="2896142" cy="27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/>
            </a:lvl1pPr>
            <a:lvl2pPr marL="342828" marR="0" lvl="1" indent="0" algn="l" rtl="0">
              <a:spcBef>
                <a:spcPts val="0"/>
              </a:spcBef>
              <a:buNone/>
              <a:defRPr sz="1350" b="0" i="0" u="none" strike="noStrike" cap="none"/>
            </a:lvl2pPr>
            <a:lvl3pPr marL="685658" marR="0" lvl="2" indent="0" algn="l" rtl="0">
              <a:spcBef>
                <a:spcPts val="0"/>
              </a:spcBef>
              <a:buNone/>
              <a:defRPr sz="1350" b="0" i="0" u="none" strike="noStrike" cap="none"/>
            </a:lvl3pPr>
            <a:lvl4pPr marL="1028486" marR="0" lvl="3" indent="0" algn="l" rtl="0">
              <a:spcBef>
                <a:spcPts val="0"/>
              </a:spcBef>
              <a:buNone/>
              <a:defRPr sz="1350" b="0" i="0" u="none" strike="noStrike" cap="none"/>
            </a:lvl4pPr>
            <a:lvl5pPr marL="1371314" marR="0" lvl="4" indent="0" algn="l" rtl="0">
              <a:spcBef>
                <a:spcPts val="0"/>
              </a:spcBef>
              <a:buNone/>
              <a:defRPr sz="1350" b="0" i="0" u="none" strike="noStrike" cap="none"/>
            </a:lvl5pPr>
            <a:lvl6pPr marL="1714142" marR="0" lvl="5" indent="0" algn="l" rtl="0">
              <a:spcBef>
                <a:spcPts val="0"/>
              </a:spcBef>
              <a:buNone/>
              <a:defRPr sz="1350" b="0" i="0" u="none" strike="noStrike" cap="none"/>
            </a:lvl6pPr>
            <a:lvl7pPr marL="2056972" marR="0" lvl="6" indent="0" algn="l" rtl="0">
              <a:spcBef>
                <a:spcPts val="0"/>
              </a:spcBef>
              <a:buNone/>
              <a:defRPr sz="1350" b="0" i="0" u="none" strike="noStrike" cap="none"/>
            </a:lvl7pPr>
            <a:lvl8pPr marL="2399800" marR="0" lvl="7" indent="0" algn="l" rtl="0">
              <a:spcBef>
                <a:spcPts val="0"/>
              </a:spcBef>
              <a:buNone/>
              <a:defRPr sz="1350" b="0" i="0" u="none" strike="noStrike" cap="none"/>
            </a:lvl8pPr>
            <a:lvl9pPr marL="2742628" marR="0" lvl="8" indent="0" algn="l" rtl="0">
              <a:spcBef>
                <a:spcPts val="0"/>
              </a:spcBef>
              <a:buNone/>
              <a:defRPr sz="1350" b="0" i="0" u="none" strike="noStrike" cap="none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6554360" y="4767480"/>
            <a:ext cx="2134072" cy="273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pt-BR" sz="900" smtClean="0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pt-BR" sz="900">
              <a:solidFill>
                <a:srgbClr val="8B8B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334" y="205212"/>
            <a:ext cx="8231552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57334" y="1203479"/>
            <a:ext cx="8231552" cy="2983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11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334" y="205212"/>
            <a:ext cx="8231552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334" y="1203479"/>
            <a:ext cx="8231552" cy="2983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112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57334" y="205212"/>
            <a:ext cx="8231552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457334" y="1203479"/>
            <a:ext cx="8231552" cy="2983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95" y="1"/>
            <a:ext cx="6857207" cy="514389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694" y="2248695"/>
            <a:ext cx="2403409" cy="64651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7" y="200"/>
            <a:ext cx="9156602" cy="514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6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Entendendo os movimentos do robô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E0955DD4-5D44-43B4-9CD2-2BB42B91B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1" y="3411415"/>
            <a:ext cx="2247313" cy="16475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10AC1D6-2745-402C-9F90-FEAE8D625DAD}"/>
              </a:ext>
            </a:extLst>
          </p:cNvPr>
          <p:cNvSpPr/>
          <p:nvPr/>
        </p:nvSpPr>
        <p:spPr>
          <a:xfrm>
            <a:off x="3986097" y="2755205"/>
            <a:ext cx="3671610" cy="444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/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51263691-C8B6-4812-A034-7B7400804A93}"/>
              </a:ext>
            </a:extLst>
          </p:cNvPr>
          <p:cNvGraphicFramePr>
            <a:graphicFrameLocks noGrp="1"/>
          </p:cNvGraphicFramePr>
          <p:nvPr/>
        </p:nvGraphicFramePr>
        <p:xfrm>
          <a:off x="3038176" y="1380104"/>
          <a:ext cx="2785248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213">
                  <a:extLst>
                    <a:ext uri="{9D8B030D-6E8A-4147-A177-3AD203B41FA5}">
                      <a16:colId xmlns:a16="http://schemas.microsoft.com/office/drawing/2014/main" val="74470154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458747809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3433287568"/>
                    </a:ext>
                  </a:extLst>
                </a:gridCol>
                <a:gridCol w="869885">
                  <a:extLst>
                    <a:ext uri="{9D8B030D-6E8A-4147-A177-3AD203B41FA5}">
                      <a16:colId xmlns:a16="http://schemas.microsoft.com/office/drawing/2014/main" val="3494790575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Pino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Motor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6724286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Valor escrito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Parado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6326998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Valor escrito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1 - 255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Para frente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5789023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Valor escrito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1 - 255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Para trás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5023379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FF5B43-F42F-486D-81A3-1AA599B7D6C8}"/>
              </a:ext>
            </a:extLst>
          </p:cNvPr>
          <p:cNvSpPr txBox="1"/>
          <p:nvPr/>
        </p:nvSpPr>
        <p:spPr>
          <a:xfrm>
            <a:off x="4087693" y="2490190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0000"/>
                </a:solidFill>
              </a:rPr>
              <a:t>No código: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53E58B7-9167-41E5-903F-36A2CD338866}"/>
              </a:ext>
            </a:extLst>
          </p:cNvPr>
          <p:cNvSpPr txBox="1"/>
          <p:nvPr/>
        </p:nvSpPr>
        <p:spPr>
          <a:xfrm>
            <a:off x="3986098" y="2755203"/>
            <a:ext cx="123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analogWrite (3, 0);</a:t>
            </a:r>
          </a:p>
          <a:p>
            <a:r>
              <a:rPr lang="pt-BR" sz="1000" dirty="0"/>
              <a:t>analogWrite (5, 0);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B28C27-2773-45F0-81BC-08E44413C5F5}"/>
              </a:ext>
            </a:extLst>
          </p:cNvPr>
          <p:cNvSpPr txBox="1"/>
          <p:nvPr/>
        </p:nvSpPr>
        <p:spPr>
          <a:xfrm>
            <a:off x="6092859" y="2855306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Motor direito parado.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1299C12-C773-4DC3-B55D-44105FE57A25}"/>
              </a:ext>
            </a:extLst>
          </p:cNvPr>
          <p:cNvSpPr txBox="1"/>
          <p:nvPr/>
        </p:nvSpPr>
        <p:spPr>
          <a:xfrm>
            <a:off x="6481587" y="2519058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0000"/>
                </a:solidFill>
              </a:rPr>
              <a:t>Efeito:</a:t>
            </a:r>
          </a:p>
        </p:txBody>
      </p: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2F9A8487-5BDA-4937-BE33-87C77FC48BAC}"/>
              </a:ext>
            </a:extLst>
          </p:cNvPr>
          <p:cNvGraphicFramePr>
            <a:graphicFrameLocks noGrp="1"/>
          </p:cNvGraphicFramePr>
          <p:nvPr/>
        </p:nvGraphicFramePr>
        <p:xfrm>
          <a:off x="5916450" y="1380104"/>
          <a:ext cx="2775237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012">
                  <a:extLst>
                    <a:ext uri="{9D8B030D-6E8A-4147-A177-3AD203B41FA5}">
                      <a16:colId xmlns:a16="http://schemas.microsoft.com/office/drawing/2014/main" val="744701541"/>
                    </a:ext>
                  </a:extLst>
                </a:gridCol>
                <a:gridCol w="569978">
                  <a:extLst>
                    <a:ext uri="{9D8B030D-6E8A-4147-A177-3AD203B41FA5}">
                      <a16:colId xmlns:a16="http://schemas.microsoft.com/office/drawing/2014/main" val="3458747809"/>
                    </a:ext>
                  </a:extLst>
                </a:gridCol>
                <a:gridCol w="537747">
                  <a:extLst>
                    <a:ext uri="{9D8B030D-6E8A-4147-A177-3AD203B41FA5}">
                      <a16:colId xmlns:a16="http://schemas.microsoft.com/office/drawing/2014/main" val="343328756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494790575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Pino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Motor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6724286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Valor escrito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Parado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6326998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Valor escrito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1 - 255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Para frente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5789023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Valor escrito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1 - 255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Para trás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5023379"/>
                  </a:ext>
                </a:extLst>
              </a:tr>
            </a:tbl>
          </a:graphicData>
        </a:graphic>
      </p:graphicFrame>
      <p:sp>
        <p:nvSpPr>
          <p:cNvPr id="19" name="Retângulo 18">
            <a:extLst>
              <a:ext uri="{FF2B5EF4-FFF2-40B4-BE49-F238E27FC236}">
                <a16:creationId xmlns:a16="http://schemas.microsoft.com/office/drawing/2014/main" id="{1D50308B-7C06-43C0-A894-7877D1A9D3D2}"/>
              </a:ext>
            </a:extLst>
          </p:cNvPr>
          <p:cNvSpPr/>
          <p:nvPr/>
        </p:nvSpPr>
        <p:spPr>
          <a:xfrm>
            <a:off x="3986097" y="3236968"/>
            <a:ext cx="3671610" cy="7520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C5217D1-6B5B-4E03-BA2B-742AF0FEE9B2}"/>
              </a:ext>
            </a:extLst>
          </p:cNvPr>
          <p:cNvSpPr txBox="1"/>
          <p:nvPr/>
        </p:nvSpPr>
        <p:spPr>
          <a:xfrm>
            <a:off x="3986097" y="3412931"/>
            <a:ext cx="13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analogWrite (3, 128);</a:t>
            </a:r>
          </a:p>
          <a:p>
            <a:r>
              <a:rPr lang="pt-BR" sz="1000" dirty="0"/>
              <a:t>analogWrite (5, 0);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421B1B9-BED6-48D2-9720-02692D39898F}"/>
              </a:ext>
            </a:extLst>
          </p:cNvPr>
          <p:cNvSpPr txBox="1"/>
          <p:nvPr/>
        </p:nvSpPr>
        <p:spPr>
          <a:xfrm>
            <a:off x="5933731" y="3335987"/>
            <a:ext cx="16795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Motor direito para frente com aproximadamente metade da potência.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9325BA0-84BC-43B5-8FB5-A058A1A8AEB5}"/>
              </a:ext>
            </a:extLst>
          </p:cNvPr>
          <p:cNvSpPr/>
          <p:nvPr/>
        </p:nvSpPr>
        <p:spPr>
          <a:xfrm>
            <a:off x="3986097" y="4029130"/>
            <a:ext cx="3671610" cy="7520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28DF5D-91AB-4D8B-AE14-F93A7956A64F}"/>
              </a:ext>
            </a:extLst>
          </p:cNvPr>
          <p:cNvSpPr txBox="1"/>
          <p:nvPr/>
        </p:nvSpPr>
        <p:spPr>
          <a:xfrm>
            <a:off x="3986097" y="4159220"/>
            <a:ext cx="13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analogWrite (3, 0);</a:t>
            </a:r>
          </a:p>
          <a:p>
            <a:r>
              <a:rPr lang="pt-BR" sz="1000" dirty="0"/>
              <a:t>analogWrite (5, 128);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2A9CA46-5173-4711-84DF-34AF4B7778FB}"/>
              </a:ext>
            </a:extLst>
          </p:cNvPr>
          <p:cNvSpPr txBox="1"/>
          <p:nvPr/>
        </p:nvSpPr>
        <p:spPr>
          <a:xfrm>
            <a:off x="6092859" y="4122493"/>
            <a:ext cx="15203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Motor direito para trás com aproximadamente metade da potência.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2D0EA743-F886-4313-9B80-E77890DC66B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610" y="116459"/>
            <a:ext cx="3090764" cy="118229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68ACF8F1-FB44-4DE9-9C49-DCC34B1A6AFA}"/>
              </a:ext>
            </a:extLst>
          </p:cNvPr>
          <p:cNvSpPr/>
          <p:nvPr/>
        </p:nvSpPr>
        <p:spPr>
          <a:xfrm>
            <a:off x="2574388" y="1821768"/>
            <a:ext cx="370762" cy="226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5207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Entendendo os movimentos do robô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E0955DD4-5D44-43B4-9CD2-2BB42B91B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1" y="3411415"/>
            <a:ext cx="2247313" cy="16475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10AC1D6-2745-402C-9F90-FEAE8D625DAD}"/>
              </a:ext>
            </a:extLst>
          </p:cNvPr>
          <p:cNvSpPr/>
          <p:nvPr/>
        </p:nvSpPr>
        <p:spPr>
          <a:xfrm>
            <a:off x="3986097" y="2755205"/>
            <a:ext cx="3671610" cy="444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/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51263691-C8B6-4812-A034-7B7400804A93}"/>
              </a:ext>
            </a:extLst>
          </p:cNvPr>
          <p:cNvGraphicFramePr>
            <a:graphicFrameLocks noGrp="1"/>
          </p:cNvGraphicFramePr>
          <p:nvPr/>
        </p:nvGraphicFramePr>
        <p:xfrm>
          <a:off x="3038176" y="1380104"/>
          <a:ext cx="2785248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213">
                  <a:extLst>
                    <a:ext uri="{9D8B030D-6E8A-4147-A177-3AD203B41FA5}">
                      <a16:colId xmlns:a16="http://schemas.microsoft.com/office/drawing/2014/main" val="74470154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458747809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3433287568"/>
                    </a:ext>
                  </a:extLst>
                </a:gridCol>
                <a:gridCol w="869885">
                  <a:extLst>
                    <a:ext uri="{9D8B030D-6E8A-4147-A177-3AD203B41FA5}">
                      <a16:colId xmlns:a16="http://schemas.microsoft.com/office/drawing/2014/main" val="3494790575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Pino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Motor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6724286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Valor escrito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Parado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6326998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Valor escrito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1 - 255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Para frente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5789023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Valor escrito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1 - 255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Para trás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5023379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FF5B43-F42F-486D-81A3-1AA599B7D6C8}"/>
              </a:ext>
            </a:extLst>
          </p:cNvPr>
          <p:cNvSpPr txBox="1"/>
          <p:nvPr/>
        </p:nvSpPr>
        <p:spPr>
          <a:xfrm>
            <a:off x="4087693" y="2490190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0000"/>
                </a:solidFill>
              </a:rPr>
              <a:t>No código: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53E58B7-9167-41E5-903F-36A2CD338866}"/>
              </a:ext>
            </a:extLst>
          </p:cNvPr>
          <p:cNvSpPr txBox="1"/>
          <p:nvPr/>
        </p:nvSpPr>
        <p:spPr>
          <a:xfrm>
            <a:off x="3986098" y="2755203"/>
            <a:ext cx="123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analogWrite (3, 0);</a:t>
            </a:r>
          </a:p>
          <a:p>
            <a:r>
              <a:rPr lang="pt-BR" sz="1000" dirty="0"/>
              <a:t>analogWrite (5, 0);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B28C27-2773-45F0-81BC-08E44413C5F5}"/>
              </a:ext>
            </a:extLst>
          </p:cNvPr>
          <p:cNvSpPr txBox="1"/>
          <p:nvPr/>
        </p:nvSpPr>
        <p:spPr>
          <a:xfrm>
            <a:off x="6092859" y="2855306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Motor direito parado.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1299C12-C773-4DC3-B55D-44105FE57A25}"/>
              </a:ext>
            </a:extLst>
          </p:cNvPr>
          <p:cNvSpPr txBox="1"/>
          <p:nvPr/>
        </p:nvSpPr>
        <p:spPr>
          <a:xfrm>
            <a:off x="6481587" y="2519058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0000"/>
                </a:solidFill>
              </a:rPr>
              <a:t>Efeito:</a:t>
            </a:r>
          </a:p>
        </p:txBody>
      </p: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2F9A8487-5BDA-4937-BE33-87C77FC48BAC}"/>
              </a:ext>
            </a:extLst>
          </p:cNvPr>
          <p:cNvGraphicFramePr>
            <a:graphicFrameLocks noGrp="1"/>
          </p:cNvGraphicFramePr>
          <p:nvPr/>
        </p:nvGraphicFramePr>
        <p:xfrm>
          <a:off x="5916450" y="1380104"/>
          <a:ext cx="2775237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012">
                  <a:extLst>
                    <a:ext uri="{9D8B030D-6E8A-4147-A177-3AD203B41FA5}">
                      <a16:colId xmlns:a16="http://schemas.microsoft.com/office/drawing/2014/main" val="744701541"/>
                    </a:ext>
                  </a:extLst>
                </a:gridCol>
                <a:gridCol w="569978">
                  <a:extLst>
                    <a:ext uri="{9D8B030D-6E8A-4147-A177-3AD203B41FA5}">
                      <a16:colId xmlns:a16="http://schemas.microsoft.com/office/drawing/2014/main" val="3458747809"/>
                    </a:ext>
                  </a:extLst>
                </a:gridCol>
                <a:gridCol w="537747">
                  <a:extLst>
                    <a:ext uri="{9D8B030D-6E8A-4147-A177-3AD203B41FA5}">
                      <a16:colId xmlns:a16="http://schemas.microsoft.com/office/drawing/2014/main" val="343328756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494790575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Pino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Motor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6724286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Valor escrito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Parado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6326998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Valor escrito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1 - 255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Para frente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5789023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Valor escrito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1 - 255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Para trás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5023379"/>
                  </a:ext>
                </a:extLst>
              </a:tr>
            </a:tbl>
          </a:graphicData>
        </a:graphic>
      </p:graphicFrame>
      <p:sp>
        <p:nvSpPr>
          <p:cNvPr id="19" name="Retângulo 18">
            <a:extLst>
              <a:ext uri="{FF2B5EF4-FFF2-40B4-BE49-F238E27FC236}">
                <a16:creationId xmlns:a16="http://schemas.microsoft.com/office/drawing/2014/main" id="{1D50308B-7C06-43C0-A894-7877D1A9D3D2}"/>
              </a:ext>
            </a:extLst>
          </p:cNvPr>
          <p:cNvSpPr/>
          <p:nvPr/>
        </p:nvSpPr>
        <p:spPr>
          <a:xfrm>
            <a:off x="3986097" y="3236968"/>
            <a:ext cx="3671610" cy="7520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C5217D1-6B5B-4E03-BA2B-742AF0FEE9B2}"/>
              </a:ext>
            </a:extLst>
          </p:cNvPr>
          <p:cNvSpPr txBox="1"/>
          <p:nvPr/>
        </p:nvSpPr>
        <p:spPr>
          <a:xfrm>
            <a:off x="3986097" y="3412931"/>
            <a:ext cx="13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analogWrite (3, 128);</a:t>
            </a:r>
          </a:p>
          <a:p>
            <a:r>
              <a:rPr lang="pt-BR" sz="1000" dirty="0"/>
              <a:t>analogWrite (5, 0);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421B1B9-BED6-48D2-9720-02692D39898F}"/>
              </a:ext>
            </a:extLst>
          </p:cNvPr>
          <p:cNvSpPr txBox="1"/>
          <p:nvPr/>
        </p:nvSpPr>
        <p:spPr>
          <a:xfrm>
            <a:off x="5933731" y="3335987"/>
            <a:ext cx="16795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Motor direito para frente com aproximadamente metade da potência.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9325BA0-84BC-43B5-8FB5-A058A1A8AEB5}"/>
              </a:ext>
            </a:extLst>
          </p:cNvPr>
          <p:cNvSpPr/>
          <p:nvPr/>
        </p:nvSpPr>
        <p:spPr>
          <a:xfrm>
            <a:off x="3986097" y="4029130"/>
            <a:ext cx="3671610" cy="7520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28DF5D-91AB-4D8B-AE14-F93A7956A64F}"/>
              </a:ext>
            </a:extLst>
          </p:cNvPr>
          <p:cNvSpPr txBox="1"/>
          <p:nvPr/>
        </p:nvSpPr>
        <p:spPr>
          <a:xfrm>
            <a:off x="3986097" y="4159220"/>
            <a:ext cx="13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analogWrite (3, 0);</a:t>
            </a:r>
          </a:p>
          <a:p>
            <a:r>
              <a:rPr lang="pt-BR" sz="1000" dirty="0"/>
              <a:t>analogWrite (5, 128);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2A9CA46-5173-4711-84DF-34AF4B7778FB}"/>
              </a:ext>
            </a:extLst>
          </p:cNvPr>
          <p:cNvSpPr txBox="1"/>
          <p:nvPr/>
        </p:nvSpPr>
        <p:spPr>
          <a:xfrm>
            <a:off x="6092859" y="4122493"/>
            <a:ext cx="15203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Motor direito para trás com aproximadamente metade da potência.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1DBA147-FD73-412C-9FB2-40DDDF6B3C1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37" y="62501"/>
            <a:ext cx="2969131" cy="1255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E1CE5A93-5049-4993-A735-D41ACE227048}"/>
              </a:ext>
            </a:extLst>
          </p:cNvPr>
          <p:cNvSpPr/>
          <p:nvPr/>
        </p:nvSpPr>
        <p:spPr>
          <a:xfrm>
            <a:off x="2574388" y="2046853"/>
            <a:ext cx="370762" cy="226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2312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Fluxograma do programa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F00661AD-DE3B-4FEE-939B-BD0C86A2EA1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141" y="183620"/>
            <a:ext cx="4118037" cy="4699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486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Abrindo o 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5AE3BD48-225E-41C2-80D4-C33A785DE9F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14" y="252935"/>
            <a:ext cx="5049068" cy="4639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2287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1D85A57-8AA1-4C91-B205-551E58967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776" y="2300"/>
            <a:ext cx="4337679" cy="519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22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157B909B-AEA8-41AF-9B17-DDA500A65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5" y="49238"/>
            <a:ext cx="4179693" cy="50286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06BA7F9-0551-4858-9A13-C68C48654AC9}"/>
              </a:ext>
            </a:extLst>
          </p:cNvPr>
          <p:cNvSpPr txBox="1"/>
          <p:nvPr/>
        </p:nvSpPr>
        <p:spPr>
          <a:xfrm>
            <a:off x="3879454" y="1280603"/>
            <a:ext cx="12747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char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data_serial;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setup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loop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DC0C5C9-24BF-4070-8531-F46B4B218E4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B9453EB-1FEC-4758-BCA1-B33B14EB6220}"/>
              </a:ext>
            </a:extLst>
          </p:cNvPr>
          <p:cNvSpPr/>
          <p:nvPr/>
        </p:nvSpPr>
        <p:spPr>
          <a:xfrm>
            <a:off x="172568" y="2883877"/>
            <a:ext cx="1114625" cy="1055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627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E9EA1608-8F6D-4F7B-811E-F5072985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6" y="63306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B0C97F-D8F0-4938-B83A-8FDD3106C5A5}"/>
              </a:ext>
            </a:extLst>
          </p:cNvPr>
          <p:cNvSpPr txBox="1"/>
          <p:nvPr/>
        </p:nvSpPr>
        <p:spPr>
          <a:xfrm>
            <a:off x="3879456" y="1280603"/>
            <a:ext cx="16594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char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data_serial;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setup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begin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(9600);}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loop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6D58461-C12A-41FF-9A30-6F42E916014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8949A26-EA97-43D2-837A-9497942B728B}"/>
              </a:ext>
            </a:extLst>
          </p:cNvPr>
          <p:cNvSpPr/>
          <p:nvPr/>
        </p:nvSpPr>
        <p:spPr>
          <a:xfrm>
            <a:off x="172568" y="2883877"/>
            <a:ext cx="1114625" cy="1055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082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F88A38C4-1FD9-4030-B1E9-C0DA3AA08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6" y="63306"/>
            <a:ext cx="4179693" cy="50286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384946B-217A-4085-A4B3-9287E775F3E3}"/>
              </a:ext>
            </a:extLst>
          </p:cNvPr>
          <p:cNvSpPr txBox="1"/>
          <p:nvPr/>
        </p:nvSpPr>
        <p:spPr>
          <a:xfrm>
            <a:off x="3879454" y="1280603"/>
            <a:ext cx="21723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char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data_serial;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setup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begin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(9600);}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loop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available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() &gt; 0){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F955058-E1CD-4077-A60E-DFB43CC1B72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luxograma: Decisão 1">
            <a:extLst>
              <a:ext uri="{FF2B5EF4-FFF2-40B4-BE49-F238E27FC236}">
                <a16:creationId xmlns:a16="http://schemas.microsoft.com/office/drawing/2014/main" id="{F31A254A-934C-4E84-8DA0-42EDE767A84C}"/>
              </a:ext>
            </a:extLst>
          </p:cNvPr>
          <p:cNvSpPr/>
          <p:nvPr/>
        </p:nvSpPr>
        <p:spPr>
          <a:xfrm>
            <a:off x="236534" y="3284806"/>
            <a:ext cx="576775" cy="548640"/>
          </a:xfrm>
          <a:prstGeom prst="flowChartDecisi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928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7F2B81D6-CB37-4AAC-B511-06C132868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5" y="56273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6699C2B-9D6C-4B89-A06B-05831746E56D}"/>
              </a:ext>
            </a:extLst>
          </p:cNvPr>
          <p:cNvSpPr txBox="1"/>
          <p:nvPr/>
        </p:nvSpPr>
        <p:spPr>
          <a:xfrm>
            <a:off x="3879455" y="1280602"/>
            <a:ext cx="22365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char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data_serial;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setup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begin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(9600);}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loop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available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() &gt; 0){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data_serial =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read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348FDE1-0806-4455-B848-CC408A2CF42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4361305-1E96-4F54-BEB1-ABBF19A8A780}"/>
              </a:ext>
            </a:extLst>
          </p:cNvPr>
          <p:cNvSpPr/>
          <p:nvPr/>
        </p:nvSpPr>
        <p:spPr>
          <a:xfrm>
            <a:off x="979868" y="3481754"/>
            <a:ext cx="335461" cy="193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79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51D3315D-3228-4764-831A-4373A3E01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6" y="63306"/>
            <a:ext cx="4179693" cy="502869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8046D39-7508-482B-B741-B56FBCE6BA40}"/>
              </a:ext>
            </a:extLst>
          </p:cNvPr>
          <p:cNvSpPr txBox="1"/>
          <p:nvPr/>
        </p:nvSpPr>
        <p:spPr>
          <a:xfrm>
            <a:off x="3879455" y="1280601"/>
            <a:ext cx="223651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char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data_serial;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setup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begin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(9600);}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loop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available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() &gt; 0){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data_serial =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read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'u'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F3BB10C-74F6-47CD-AB5B-72CD0EBAD3F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Fluxograma: Decisão 16">
            <a:extLst>
              <a:ext uri="{FF2B5EF4-FFF2-40B4-BE49-F238E27FC236}">
                <a16:creationId xmlns:a16="http://schemas.microsoft.com/office/drawing/2014/main" id="{E0BA43F5-4016-4DA1-9C7E-006A14B6A160}"/>
              </a:ext>
            </a:extLst>
          </p:cNvPr>
          <p:cNvSpPr/>
          <p:nvPr/>
        </p:nvSpPr>
        <p:spPr>
          <a:xfrm>
            <a:off x="1406768" y="3400718"/>
            <a:ext cx="344660" cy="334254"/>
          </a:xfrm>
          <a:prstGeom prst="flowChartDecisi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062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20">
            <a:extLst>
              <a:ext uri="{FF2B5EF4-FFF2-40B4-BE49-F238E27FC236}">
                <a16:creationId xmlns:a16="http://schemas.microsoft.com/office/drawing/2014/main" id="{9BCF9CAA-A13B-444C-9F3D-B3C3C73BF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6011" y="2925078"/>
            <a:ext cx="5950198" cy="32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pt-BR" sz="1650">
                <a:solidFill>
                  <a:srgbClr val="FFFFFF"/>
                </a:solidFill>
                <a:latin typeface="Gotham-Book" charset="0"/>
              </a:rPr>
              <a:t>MODELOS E ESTRUTURA DE COMPUTADORES</a:t>
            </a:r>
          </a:p>
        </p:txBody>
      </p:sp>
      <p:sp>
        <p:nvSpPr>
          <p:cNvPr id="19459" name="TextBox 21">
            <a:extLst>
              <a:ext uri="{FF2B5EF4-FFF2-40B4-BE49-F238E27FC236}">
                <a16:creationId xmlns:a16="http://schemas.microsoft.com/office/drawing/2014/main" id="{F8716E05-4993-46D5-97E4-C9F29C5C2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6011" y="3316915"/>
            <a:ext cx="2995346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pt-BR" sz="1050">
                <a:solidFill>
                  <a:srgbClr val="FFFFFF"/>
                </a:solidFill>
                <a:latin typeface="Gotham-Bold" charset="0"/>
              </a:rPr>
              <a:t>PROF. SANDRO A. FERRAZ, PhD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9838C9-9798-4FA3-AB73-1D385E6D3B0F}"/>
              </a:ext>
            </a:extLst>
          </p:cNvPr>
          <p:cNvSpPr/>
          <p:nvPr/>
        </p:nvSpPr>
        <p:spPr>
          <a:xfrm>
            <a:off x="1926011" y="2490366"/>
            <a:ext cx="4945001" cy="4120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050"/>
          </a:p>
        </p:txBody>
      </p:sp>
      <p:sp>
        <p:nvSpPr>
          <p:cNvPr id="19462" name="TextBox 20">
            <a:extLst>
              <a:ext uri="{FF2B5EF4-FFF2-40B4-BE49-F238E27FC236}">
                <a16:creationId xmlns:a16="http://schemas.microsoft.com/office/drawing/2014/main" id="{979F2BBC-9CC8-43DB-AB49-8BCFCE3AD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6011" y="2568972"/>
            <a:ext cx="5950198" cy="38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pt-BR" sz="2101" b="1">
                <a:solidFill>
                  <a:srgbClr val="FFFFFF"/>
                </a:solidFill>
                <a:latin typeface="Gotham-Book" charset="0"/>
              </a:rPr>
              <a:t>SISTEMA DE INFORMAÇÃO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F9BCFB3E-0767-4948-BE9F-ECB17EF60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6" y="63306"/>
            <a:ext cx="4179693" cy="5028693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FACDD1-5289-47C6-BDEE-D35F99C860F3}"/>
              </a:ext>
            </a:extLst>
          </p:cNvPr>
          <p:cNvSpPr txBox="1"/>
          <p:nvPr/>
        </p:nvSpPr>
        <p:spPr>
          <a:xfrm>
            <a:off x="3879455" y="1280601"/>
            <a:ext cx="22365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char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data_serial;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setup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begin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(9600);}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loop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available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() &gt; 0){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data_serial =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read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'u'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7685353-21A9-471F-8463-B90D7CDB1F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3803422C-5E07-4347-B2FF-89F0F21AAA7D}"/>
              </a:ext>
            </a:extLst>
          </p:cNvPr>
          <p:cNvSpPr/>
          <p:nvPr/>
        </p:nvSpPr>
        <p:spPr>
          <a:xfrm>
            <a:off x="1890483" y="3481754"/>
            <a:ext cx="409585" cy="193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424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B9EDCF9E-A2CC-48DA-BEBF-D20C22C7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6" y="63306"/>
            <a:ext cx="4179693" cy="502869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2CD5637-4933-4843-9F66-932D18BF5A0C}"/>
              </a:ext>
            </a:extLst>
          </p:cNvPr>
          <p:cNvSpPr txBox="1"/>
          <p:nvPr/>
        </p:nvSpPr>
        <p:spPr>
          <a:xfrm>
            <a:off x="3879455" y="1280603"/>
            <a:ext cx="2236510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char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data_serial;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setup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begin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(9600);}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loop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available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() &gt; 0){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data_serial =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read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'u'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A68F2A3-5FF1-48E0-B41A-99349D1C9EA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A3EB2495-74C3-49F5-9C65-5F802BE15022}"/>
              </a:ext>
            </a:extLst>
          </p:cNvPr>
          <p:cNvSpPr/>
          <p:nvPr/>
        </p:nvSpPr>
        <p:spPr>
          <a:xfrm>
            <a:off x="1890483" y="3481754"/>
            <a:ext cx="409585" cy="193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753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6338C0B-0E78-4AA0-8EFF-B7EBCC60F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6" y="63306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C4C93A-4570-4D58-829F-2724ACB58258}"/>
              </a:ext>
            </a:extLst>
          </p:cNvPr>
          <p:cNvSpPr txBox="1"/>
          <p:nvPr/>
        </p:nvSpPr>
        <p:spPr>
          <a:xfrm>
            <a:off x="3879455" y="1280602"/>
            <a:ext cx="223651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char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data_serial;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setup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begin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(9600);}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loop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available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() &gt; 0){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data_serial =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read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'u'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8D84FBB-1464-4691-BBCE-E8D22AC9ADC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27F90A0-537E-48C3-A0F2-3E866B62E644}"/>
              </a:ext>
            </a:extLst>
          </p:cNvPr>
          <p:cNvSpPr/>
          <p:nvPr/>
        </p:nvSpPr>
        <p:spPr>
          <a:xfrm>
            <a:off x="1890483" y="3481754"/>
            <a:ext cx="409585" cy="193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047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4588BA2F-E20D-4201-A497-780B06AA4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6" y="63306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C484F06-D18B-45B7-9FF7-192E6142A43D}"/>
              </a:ext>
            </a:extLst>
          </p:cNvPr>
          <p:cNvSpPr txBox="1"/>
          <p:nvPr/>
        </p:nvSpPr>
        <p:spPr>
          <a:xfrm>
            <a:off x="3879455" y="1280603"/>
            <a:ext cx="22365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char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data_serial;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setup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begin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(9600);}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loop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available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() &gt; 0){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data_serial =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read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'u'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40F723A-2E58-4525-ADBF-E9AB853871D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D3B64E3A-B65D-41FA-A631-2D44FF665CF1}"/>
              </a:ext>
            </a:extLst>
          </p:cNvPr>
          <p:cNvSpPr/>
          <p:nvPr/>
        </p:nvSpPr>
        <p:spPr>
          <a:xfrm>
            <a:off x="1890483" y="3481754"/>
            <a:ext cx="409585" cy="193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686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5F2263C4-7454-40E8-B6A1-CB19E9699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6" y="63306"/>
            <a:ext cx="4179693" cy="502869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1AF7ED2-08CE-4ACC-9761-C0B26FB8F2B5}"/>
              </a:ext>
            </a:extLst>
          </p:cNvPr>
          <p:cNvSpPr txBox="1"/>
          <p:nvPr/>
        </p:nvSpPr>
        <p:spPr>
          <a:xfrm>
            <a:off x="3879455" y="1280603"/>
            <a:ext cx="22365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setup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begin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(9600);}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loop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available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() &gt; 0){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data_serial =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read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'u'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9D98CC5-7E58-4120-B9FA-CE3D6FFB53D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2397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215B0CE3-6D96-40A3-90DD-348EAB179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6" y="63306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B184AF5-B61B-4C77-8D17-078492BD3BC7}"/>
              </a:ext>
            </a:extLst>
          </p:cNvPr>
          <p:cNvSpPr txBox="1"/>
          <p:nvPr/>
        </p:nvSpPr>
        <p:spPr>
          <a:xfrm>
            <a:off x="3879455" y="1280603"/>
            <a:ext cx="22365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setup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begin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(9600);}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loop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available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() &gt; 0){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data_serial =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read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'u'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'd'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C51E31A-6C91-458E-98D9-46174BF773E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luxograma: Decisão 12">
            <a:extLst>
              <a:ext uri="{FF2B5EF4-FFF2-40B4-BE49-F238E27FC236}">
                <a16:creationId xmlns:a16="http://schemas.microsoft.com/office/drawing/2014/main" id="{F9941D02-98E2-443F-B7BE-5D05E42339DC}"/>
              </a:ext>
            </a:extLst>
          </p:cNvPr>
          <p:cNvSpPr/>
          <p:nvPr/>
        </p:nvSpPr>
        <p:spPr>
          <a:xfrm>
            <a:off x="1406768" y="3886056"/>
            <a:ext cx="344660" cy="334254"/>
          </a:xfrm>
          <a:prstGeom prst="flowChartDecisi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762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2AEF38DB-AF52-4820-810E-05FAFCAF2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6" y="63306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EEA353D-211F-4224-A3B1-35D8C696D302}"/>
              </a:ext>
            </a:extLst>
          </p:cNvPr>
          <p:cNvSpPr txBox="1"/>
          <p:nvPr/>
        </p:nvSpPr>
        <p:spPr>
          <a:xfrm>
            <a:off x="3879455" y="1280603"/>
            <a:ext cx="22365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begin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(9600);}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loop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available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() &gt; 0){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data_serial =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read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'u'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'd'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A24C8F0-74F4-4508-9B99-D135072B636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DD07A1B0-645E-48AE-84E9-501C5BFEBCB4}"/>
              </a:ext>
            </a:extLst>
          </p:cNvPr>
          <p:cNvSpPr/>
          <p:nvPr/>
        </p:nvSpPr>
        <p:spPr>
          <a:xfrm>
            <a:off x="1890483" y="3960055"/>
            <a:ext cx="409585" cy="193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062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6A135407-54AC-4EE0-A6FC-1298C4596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6" y="63306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315C961-4B2E-44EF-9015-3B355EB9F0C7}"/>
              </a:ext>
            </a:extLst>
          </p:cNvPr>
          <p:cNvSpPr txBox="1"/>
          <p:nvPr/>
        </p:nvSpPr>
        <p:spPr>
          <a:xfrm>
            <a:off x="3879455" y="1280603"/>
            <a:ext cx="22365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void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loop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 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available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() &gt; 0){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data_serial =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read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'u'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'd'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C4A001C-9AE9-42C8-AA72-CC5645BDF7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7E944C0-69A9-4244-A870-05585D6F6D7B}"/>
              </a:ext>
            </a:extLst>
          </p:cNvPr>
          <p:cNvSpPr/>
          <p:nvPr/>
        </p:nvSpPr>
        <p:spPr>
          <a:xfrm>
            <a:off x="1890483" y="3960055"/>
            <a:ext cx="409585" cy="193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33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6E19ABFF-635E-45A9-91EE-34C5389A0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6" y="63306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276F5C8-DD11-4543-B880-8D6B79D96682}"/>
              </a:ext>
            </a:extLst>
          </p:cNvPr>
          <p:cNvSpPr txBox="1"/>
          <p:nvPr/>
        </p:nvSpPr>
        <p:spPr>
          <a:xfrm>
            <a:off x="3879455" y="1280603"/>
            <a:ext cx="22365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available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() &gt; 0){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data_serial =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read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'u'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'd'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74A16F3-8ABA-4976-80C7-D304F35D237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BCF23CC-269E-4ABC-8F98-6CAACAE7B41D}"/>
              </a:ext>
            </a:extLst>
          </p:cNvPr>
          <p:cNvSpPr/>
          <p:nvPr/>
        </p:nvSpPr>
        <p:spPr>
          <a:xfrm>
            <a:off x="1890483" y="3960055"/>
            <a:ext cx="409585" cy="193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46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EA5373A0-61EC-4C52-B512-E7C8C00E0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6" y="63306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61BD78D-CA4D-4E1C-947C-DC1909BAB1F9}"/>
              </a:ext>
            </a:extLst>
          </p:cNvPr>
          <p:cNvSpPr txBox="1"/>
          <p:nvPr/>
        </p:nvSpPr>
        <p:spPr>
          <a:xfrm>
            <a:off x="3879455" y="1280602"/>
            <a:ext cx="223651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available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() &gt; 0){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data_serial =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read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'u'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'd'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180);}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A612CAE-6AFC-4804-B8A5-89B4873EBB6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27E5CD0-9ECD-4919-9476-4BEBA1C02E89}"/>
              </a:ext>
            </a:extLst>
          </p:cNvPr>
          <p:cNvSpPr/>
          <p:nvPr/>
        </p:nvSpPr>
        <p:spPr>
          <a:xfrm>
            <a:off x="1890483" y="3960055"/>
            <a:ext cx="409585" cy="193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766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95" y="1"/>
            <a:ext cx="6857207" cy="514389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0"/>
            <a:ext cx="9147174" cy="5144691"/>
          </a:xfrm>
          <a:prstGeom prst="rect">
            <a:avLst/>
          </a:prstGeom>
        </p:spPr>
      </p:pic>
      <p:sp>
        <p:nvSpPr>
          <p:cNvPr id="8" name="CaixaDeTexto 3">
            <a:extLst>
              <a:ext uri="{FF2B5EF4-FFF2-40B4-BE49-F238E27FC236}">
                <a16:creationId xmlns:a16="http://schemas.microsoft.com/office/drawing/2014/main" id="{35EB6552-6DF3-B740-BC62-A984A0B832B6}"/>
              </a:ext>
            </a:extLst>
          </p:cNvPr>
          <p:cNvSpPr txBox="1"/>
          <p:nvPr/>
        </p:nvSpPr>
        <p:spPr>
          <a:xfrm>
            <a:off x="2222897" y="2279335"/>
            <a:ext cx="469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439">
              <a:defRPr/>
            </a:pPr>
            <a:r>
              <a:rPr lang="pt-BR" sz="2000" kern="1600" cap="all" spc="90" dirty="0">
                <a:solidFill>
                  <a:srgbClr val="FF3366"/>
                </a:solidFill>
                <a:latin typeface="Gotham HTF Light" charset="0"/>
              </a:rPr>
              <a:t>Escrevendo o programa do arduino</a:t>
            </a:r>
          </a:p>
        </p:txBody>
      </p:sp>
    </p:spTree>
    <p:extLst>
      <p:ext uri="{BB962C8B-B14F-4D97-AF65-F5344CB8AC3E}">
        <p14:creationId xmlns:p14="http://schemas.microsoft.com/office/powerpoint/2010/main" val="272221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19DB305F-8E31-4075-85B2-C52892E21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6" y="63306"/>
            <a:ext cx="4179693" cy="502869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46398E4-AB60-4751-AF5D-FB9B026FEC43}"/>
              </a:ext>
            </a:extLst>
          </p:cNvPr>
          <p:cNvSpPr txBox="1"/>
          <p:nvPr/>
        </p:nvSpPr>
        <p:spPr>
          <a:xfrm>
            <a:off x="3879455" y="1280603"/>
            <a:ext cx="22365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data_serial = </a:t>
            </a:r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Serial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read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'u'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'd'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180);}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626BACF-CF38-4AD2-84FA-BC03121D74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9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D3928964-1DA0-4AC9-A506-E3F1FDDB2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5" y="56273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0E50553-8E69-4E04-BABE-B23102F27AEC}"/>
              </a:ext>
            </a:extLst>
          </p:cNvPr>
          <p:cNvSpPr txBox="1"/>
          <p:nvPr/>
        </p:nvSpPr>
        <p:spPr>
          <a:xfrm>
            <a:off x="3879455" y="1280603"/>
            <a:ext cx="198002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'u'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'd'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180);}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'r'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20114F6-47B4-4EB8-ACEB-863EC32F6D0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luxograma: Decisão 12">
            <a:extLst>
              <a:ext uri="{FF2B5EF4-FFF2-40B4-BE49-F238E27FC236}">
                <a16:creationId xmlns:a16="http://schemas.microsoft.com/office/drawing/2014/main" id="{B60E532E-5668-4DC2-9F2E-7115B3986A34}"/>
              </a:ext>
            </a:extLst>
          </p:cNvPr>
          <p:cNvSpPr/>
          <p:nvPr/>
        </p:nvSpPr>
        <p:spPr>
          <a:xfrm>
            <a:off x="1406768" y="4371393"/>
            <a:ext cx="344660" cy="334254"/>
          </a:xfrm>
          <a:prstGeom prst="flowChartDecisi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867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475A323C-3591-4235-9941-10DCE1EF2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6" y="63306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7F1D2D1-C1CB-487F-BC67-5860FB8BE1B3}"/>
              </a:ext>
            </a:extLst>
          </p:cNvPr>
          <p:cNvSpPr txBox="1"/>
          <p:nvPr/>
        </p:nvSpPr>
        <p:spPr>
          <a:xfrm>
            <a:off x="3879455" y="1280603"/>
            <a:ext cx="198002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'd'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180);}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'r'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D5BA894-E314-4188-BD7E-583BD2DCD70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D55AD93-2AFB-434D-9120-8FB69711A0E6}"/>
              </a:ext>
            </a:extLst>
          </p:cNvPr>
          <p:cNvSpPr/>
          <p:nvPr/>
        </p:nvSpPr>
        <p:spPr>
          <a:xfrm>
            <a:off x="1890483" y="4445391"/>
            <a:ext cx="409585" cy="193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127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950B8299-E10C-41C6-B54B-CA4848D9B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5" y="56272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1BFD66E-C1DE-41CC-B636-F433532371B8}"/>
              </a:ext>
            </a:extLst>
          </p:cNvPr>
          <p:cNvSpPr txBox="1"/>
          <p:nvPr/>
        </p:nvSpPr>
        <p:spPr>
          <a:xfrm>
            <a:off x="3879455" y="1280603"/>
            <a:ext cx="198002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'd'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180);}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'r'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8BB21BA-8439-4BAF-A56D-B2BE97E8B4B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6D6F0C57-3C55-4FB4-83E6-73552DA06361}"/>
              </a:ext>
            </a:extLst>
          </p:cNvPr>
          <p:cNvSpPr/>
          <p:nvPr/>
        </p:nvSpPr>
        <p:spPr>
          <a:xfrm>
            <a:off x="1890483" y="4445391"/>
            <a:ext cx="409585" cy="193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221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7A761D0D-76CA-4327-83B4-D6EC6448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5" y="49238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7B6F36-F122-4DB7-A736-2AA007A4EDA3}"/>
              </a:ext>
            </a:extLst>
          </p:cNvPr>
          <p:cNvSpPr txBox="1"/>
          <p:nvPr/>
        </p:nvSpPr>
        <p:spPr>
          <a:xfrm>
            <a:off x="3879455" y="1280603"/>
            <a:ext cx="198002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'd'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180);}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'r'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C460F39-EB9D-421B-A3BE-A23A9A8D7FB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D1622956-B28D-4784-A589-67148D299FBA}"/>
              </a:ext>
            </a:extLst>
          </p:cNvPr>
          <p:cNvSpPr/>
          <p:nvPr/>
        </p:nvSpPr>
        <p:spPr>
          <a:xfrm>
            <a:off x="1890483" y="4445391"/>
            <a:ext cx="409585" cy="193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262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6F70F6C8-34CC-4F00-A69F-2CCCD54F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5" y="49238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5E2C2C0-8A31-436E-9B0F-A227A3BB7553}"/>
              </a:ext>
            </a:extLst>
          </p:cNvPr>
          <p:cNvSpPr txBox="1"/>
          <p:nvPr/>
        </p:nvSpPr>
        <p:spPr>
          <a:xfrm>
            <a:off x="3879455" y="1280602"/>
            <a:ext cx="19800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'd'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180);}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'r'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839497F-FC21-437E-9774-AAC2057E384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F0DE6E3-1D86-4BBC-B05E-8CD58B74AF42}"/>
              </a:ext>
            </a:extLst>
          </p:cNvPr>
          <p:cNvSpPr/>
          <p:nvPr/>
        </p:nvSpPr>
        <p:spPr>
          <a:xfrm>
            <a:off x="1890483" y="4445391"/>
            <a:ext cx="409585" cy="193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909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700BC237-2790-4AE3-B328-D4935C8CF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5" y="49238"/>
            <a:ext cx="4179693" cy="502869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081F896-6F35-448F-AE11-DA1C5054FE78}"/>
              </a:ext>
            </a:extLst>
          </p:cNvPr>
          <p:cNvSpPr txBox="1"/>
          <p:nvPr/>
        </p:nvSpPr>
        <p:spPr>
          <a:xfrm>
            <a:off x="3879455" y="1280603"/>
            <a:ext cx="198002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'd'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180);}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'r'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CFC6940-EC82-4C20-B44B-B50903CFE98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9852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CF03D3D0-42B8-4328-A558-759F3339E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5" y="49238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61BDCC0-BA7C-46A5-BF1A-D5E98EC4C81B}"/>
              </a:ext>
            </a:extLst>
          </p:cNvPr>
          <p:cNvSpPr txBox="1"/>
          <p:nvPr/>
        </p:nvSpPr>
        <p:spPr>
          <a:xfrm>
            <a:off x="3879455" y="1280602"/>
            <a:ext cx="19800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'd'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180);}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'r'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'l'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916C531-05EB-4453-BEEA-85D25E10231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luxograma: Decisão 12">
            <a:extLst>
              <a:ext uri="{FF2B5EF4-FFF2-40B4-BE49-F238E27FC236}">
                <a16:creationId xmlns:a16="http://schemas.microsoft.com/office/drawing/2014/main" id="{E92C1D3B-2BAA-48E7-BCF1-4CF342C80F48}"/>
              </a:ext>
            </a:extLst>
          </p:cNvPr>
          <p:cNvSpPr/>
          <p:nvPr/>
        </p:nvSpPr>
        <p:spPr>
          <a:xfrm>
            <a:off x="872193" y="4378425"/>
            <a:ext cx="344660" cy="334254"/>
          </a:xfrm>
          <a:prstGeom prst="flowChartDecisi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625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A52E56EA-FEFB-498E-BAFF-C440DE3D4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5" y="49238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B2C6CA9-6088-4035-B492-6CA763B04DF7}"/>
              </a:ext>
            </a:extLst>
          </p:cNvPr>
          <p:cNvSpPr txBox="1"/>
          <p:nvPr/>
        </p:nvSpPr>
        <p:spPr>
          <a:xfrm>
            <a:off x="3879455" y="1280602"/>
            <a:ext cx="19800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'd'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180);}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'r'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'l'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D1B7156-8040-45AA-841F-C59F71A1C78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7C3B8B6-B141-4C26-AA78-894263907CB1}"/>
              </a:ext>
            </a:extLst>
          </p:cNvPr>
          <p:cNvSpPr/>
          <p:nvPr/>
        </p:nvSpPr>
        <p:spPr>
          <a:xfrm>
            <a:off x="923402" y="4874454"/>
            <a:ext cx="764721" cy="122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532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913B144-7424-485D-B3DD-E17487081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5" y="49238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87CA71-863D-455F-ACD2-1A39A7E3F6EA}"/>
              </a:ext>
            </a:extLst>
          </p:cNvPr>
          <p:cNvSpPr txBox="1"/>
          <p:nvPr/>
        </p:nvSpPr>
        <p:spPr>
          <a:xfrm>
            <a:off x="3879455" y="1280603"/>
            <a:ext cx="198002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180);}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'r'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'l'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4BEC096-E705-4129-B564-CEEFF250281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70FDBF19-D20D-4F8A-B72C-877853043861}"/>
              </a:ext>
            </a:extLst>
          </p:cNvPr>
          <p:cNvSpPr/>
          <p:nvPr/>
        </p:nvSpPr>
        <p:spPr>
          <a:xfrm>
            <a:off x="923402" y="4874454"/>
            <a:ext cx="764721" cy="122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55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Entendendo os movimentos do robô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40A3395A-46ED-4ED1-B55E-3F3726582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4" t="46097" r="28461" b="14193"/>
          <a:stretch/>
        </p:blipFill>
        <p:spPr>
          <a:xfrm>
            <a:off x="3144732" y="1185781"/>
            <a:ext cx="5171474" cy="245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01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874714DC-8879-4D78-BF5F-69ED04CA4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5" y="49238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9395DE3-E613-4A5C-98FF-1FC5E9EC647E}"/>
              </a:ext>
            </a:extLst>
          </p:cNvPr>
          <p:cNvSpPr txBox="1"/>
          <p:nvPr/>
        </p:nvSpPr>
        <p:spPr>
          <a:xfrm>
            <a:off x="3879455" y="1280602"/>
            <a:ext cx="19800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180);}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'r'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'l'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5DE7F7F-E1D3-4D6D-9BAD-D40C64EBA7E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68216CAE-B46A-4767-8245-BEBDFBEF1B71}"/>
              </a:ext>
            </a:extLst>
          </p:cNvPr>
          <p:cNvSpPr/>
          <p:nvPr/>
        </p:nvSpPr>
        <p:spPr>
          <a:xfrm>
            <a:off x="923402" y="4874454"/>
            <a:ext cx="764721" cy="122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909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8DB69584-A300-43EB-94AC-BCA3F2DF5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5" y="49238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2D87EB6-DA9F-44F9-9844-7055775F7DB8}"/>
              </a:ext>
            </a:extLst>
          </p:cNvPr>
          <p:cNvSpPr txBox="1"/>
          <p:nvPr/>
        </p:nvSpPr>
        <p:spPr>
          <a:xfrm>
            <a:off x="3879455" y="1280602"/>
            <a:ext cx="19800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180);}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'r'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'l'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180);}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9279806-9BBA-42E8-8B4F-8404ECDF032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179CCDCA-D543-4705-AB81-F92C72D78472}"/>
              </a:ext>
            </a:extLst>
          </p:cNvPr>
          <p:cNvSpPr/>
          <p:nvPr/>
        </p:nvSpPr>
        <p:spPr>
          <a:xfrm>
            <a:off x="923402" y="4874454"/>
            <a:ext cx="764721" cy="122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981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FB8C245F-AFFC-4659-93F6-F7DAC97B5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5" y="49238"/>
            <a:ext cx="4179693" cy="502869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12E011E-FB37-467D-A31C-22DD1083FDC0}"/>
              </a:ext>
            </a:extLst>
          </p:cNvPr>
          <p:cNvSpPr txBox="1"/>
          <p:nvPr/>
        </p:nvSpPr>
        <p:spPr>
          <a:xfrm>
            <a:off x="3879455" y="1280603"/>
            <a:ext cx="198002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180);}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'r'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'l'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180);}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E2EAD91-CA99-4783-A953-B73B0FF6765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829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F738FBDB-2416-4103-A6F7-4AD5A743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5" y="49238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29AC058-1E1A-4A42-B181-5E22B9D57D08}"/>
              </a:ext>
            </a:extLst>
          </p:cNvPr>
          <p:cNvSpPr txBox="1"/>
          <p:nvPr/>
        </p:nvSpPr>
        <p:spPr>
          <a:xfrm>
            <a:off x="3879455" y="1280603"/>
            <a:ext cx="198002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'r'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'l'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180);}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's'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4920829-71BB-41DB-8781-A26D873CCB1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luxograma: Decisão 12">
            <a:extLst>
              <a:ext uri="{FF2B5EF4-FFF2-40B4-BE49-F238E27FC236}">
                <a16:creationId xmlns:a16="http://schemas.microsoft.com/office/drawing/2014/main" id="{C352CF07-6A63-431E-9C8A-B859A1893958}"/>
              </a:ext>
            </a:extLst>
          </p:cNvPr>
          <p:cNvSpPr/>
          <p:nvPr/>
        </p:nvSpPr>
        <p:spPr>
          <a:xfrm>
            <a:off x="309486" y="4378425"/>
            <a:ext cx="344660" cy="334254"/>
          </a:xfrm>
          <a:prstGeom prst="flowChartDecisi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305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F88727D-3099-4988-A8FF-EBB9562AA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5" y="49238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4380834-157B-405E-9F79-0DC8CC6CBD5F}"/>
              </a:ext>
            </a:extLst>
          </p:cNvPr>
          <p:cNvSpPr txBox="1"/>
          <p:nvPr/>
        </p:nvSpPr>
        <p:spPr>
          <a:xfrm>
            <a:off x="3879455" y="1280603"/>
            <a:ext cx="198002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'r'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'l'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180);}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's'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DDFE2E2-88EC-464A-A7E2-5725B4BE4FE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FB0F27D-C74A-4BEF-AC80-1BADBD131140}"/>
              </a:ext>
            </a:extLst>
          </p:cNvPr>
          <p:cNvSpPr/>
          <p:nvPr/>
        </p:nvSpPr>
        <p:spPr>
          <a:xfrm>
            <a:off x="212979" y="4874454"/>
            <a:ext cx="511508" cy="122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059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248496E6-2342-47E4-80EA-EDFBAA114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5" y="49238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AF55CC-8ED3-4B60-80F5-79392054CF82}"/>
              </a:ext>
            </a:extLst>
          </p:cNvPr>
          <p:cNvSpPr txBox="1"/>
          <p:nvPr/>
        </p:nvSpPr>
        <p:spPr>
          <a:xfrm>
            <a:off x="3879455" y="1280603"/>
            <a:ext cx="198002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'l'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180);}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's'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2066A19-1FB2-4A5E-9481-DE082433888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596D319A-D2A1-404F-AD96-4C2510E2D63A}"/>
              </a:ext>
            </a:extLst>
          </p:cNvPr>
          <p:cNvSpPr/>
          <p:nvPr/>
        </p:nvSpPr>
        <p:spPr>
          <a:xfrm>
            <a:off x="212979" y="4874454"/>
            <a:ext cx="511508" cy="122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101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4876EB4C-232F-4ABB-811A-5C6241761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5" y="49238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B4F6F13-C852-4A64-B7E3-2A0E423180FA}"/>
              </a:ext>
            </a:extLst>
          </p:cNvPr>
          <p:cNvSpPr txBox="1"/>
          <p:nvPr/>
        </p:nvSpPr>
        <p:spPr>
          <a:xfrm>
            <a:off x="3879455" y="1280603"/>
            <a:ext cx="198002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'l'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180);}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's'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FA1419E-3290-4050-9567-B35D0718B94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5FD3629-725A-42F0-9070-CD2343BA7D40}"/>
              </a:ext>
            </a:extLst>
          </p:cNvPr>
          <p:cNvSpPr/>
          <p:nvPr/>
        </p:nvSpPr>
        <p:spPr>
          <a:xfrm>
            <a:off x="212979" y="4874454"/>
            <a:ext cx="511508" cy="122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354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Arduino IDE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6912DC4-909B-442F-B78E-C15D6882F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5" y="49238"/>
            <a:ext cx="4179693" cy="50286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FD86BF-5789-4BC3-B6F1-93FCAB423044}"/>
              </a:ext>
            </a:extLst>
          </p:cNvPr>
          <p:cNvSpPr txBox="1"/>
          <p:nvPr/>
        </p:nvSpPr>
        <p:spPr>
          <a:xfrm>
            <a:off x="3879455" y="1280602"/>
            <a:ext cx="19800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'l'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180);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180);}</a:t>
            </a:r>
          </a:p>
          <a:p>
            <a:endParaRPr lang="pt-BR" sz="10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(data_serial == </a:t>
            </a:r>
            <a:r>
              <a:rPr lang="pt-B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's'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){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(6,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(9,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(3, 0);</a:t>
            </a:r>
          </a:p>
          <a:p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analogWrite</a:t>
            </a:r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(5, 0);}}}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12AF6A7-8291-441F-969F-97D148724BD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" y="2607714"/>
            <a:ext cx="2278391" cy="244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6B5798E5-475B-44A9-93A8-0FAC4A5C2DA6}"/>
              </a:ext>
            </a:extLst>
          </p:cNvPr>
          <p:cNvSpPr/>
          <p:nvPr/>
        </p:nvSpPr>
        <p:spPr>
          <a:xfrm>
            <a:off x="212979" y="4874454"/>
            <a:ext cx="511508" cy="122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643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95" y="1"/>
            <a:ext cx="6857207" cy="514389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0"/>
            <a:ext cx="9147174" cy="5144691"/>
          </a:xfrm>
          <a:prstGeom prst="rect">
            <a:avLst/>
          </a:prstGeom>
        </p:spPr>
      </p:pic>
      <p:sp>
        <p:nvSpPr>
          <p:cNvPr id="8" name="CaixaDeTexto 3">
            <a:extLst>
              <a:ext uri="{FF2B5EF4-FFF2-40B4-BE49-F238E27FC236}">
                <a16:creationId xmlns:a16="http://schemas.microsoft.com/office/drawing/2014/main" id="{35EB6552-6DF3-B740-BC62-A984A0B832B6}"/>
              </a:ext>
            </a:extLst>
          </p:cNvPr>
          <p:cNvSpPr txBox="1"/>
          <p:nvPr/>
        </p:nvSpPr>
        <p:spPr>
          <a:xfrm>
            <a:off x="2222897" y="2279335"/>
            <a:ext cx="469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439">
              <a:defRPr/>
            </a:pPr>
            <a:r>
              <a:rPr lang="pt-BR" sz="2000" kern="1600" cap="all" spc="90" dirty="0">
                <a:solidFill>
                  <a:srgbClr val="FF3366"/>
                </a:solidFill>
                <a:latin typeface="Gotham HTF Light" charset="0"/>
              </a:rPr>
              <a:t>Passando o programa para o </a:t>
            </a:r>
            <a:r>
              <a:rPr lang="pt-BR" sz="2000" kern="1600" cap="all" spc="90" dirty="0" err="1">
                <a:solidFill>
                  <a:srgbClr val="FF3366"/>
                </a:solidFill>
                <a:latin typeface="Gotham HTF Light" charset="0"/>
              </a:rPr>
              <a:t>arduino</a:t>
            </a:r>
            <a:endParaRPr lang="pt-BR" sz="2000" kern="1600" cap="all" spc="90" dirty="0">
              <a:solidFill>
                <a:srgbClr val="FF3366"/>
              </a:solidFill>
              <a:latin typeface="Gotham HTF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0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Ligando o Arduino no computador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C8170566-464D-4EA6-8C79-35149742FD72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9" b="98071" l="4128" r="91022">
                        <a14:foregroundMark x1="42105" y1="35228" x2="42105" y2="35228"/>
                        <a14:foregroundMark x1="17337" y1="8528" x2="17337" y2="8528"/>
                        <a14:foregroundMark x1="14861" y1="5888" x2="14861" y2="5888"/>
                        <a14:foregroundMark x1="14861" y1="5888" x2="14861" y2="5888"/>
                        <a14:foregroundMark x1="19298" y1="7513" x2="19298" y2="7513"/>
                        <a14:foregroundMark x1="23323" y1="7513" x2="23323" y2="7513"/>
                        <a14:foregroundMark x1="26213" y1="12995" x2="26213" y2="12995"/>
                        <a14:foregroundMark x1="35501" y1="14924" x2="35501" y2="14924"/>
                        <a14:foregroundMark x1="33953" y1="18985" x2="33953" y2="18985"/>
                        <a14:foregroundMark x1="33849" y1="20508" x2="33849" y2="20508"/>
                        <a14:foregroundMark x1="34159" y1="24873" x2="34159" y2="24873"/>
                        <a14:foregroundMark x1="32508" y1="21929" x2="32508" y2="21929"/>
                        <a14:foregroundMark x1="18369" y1="20508" x2="18369" y2="20508"/>
                        <a14:foregroundMark x1="8875" y1="19898" x2="8875" y2="19898"/>
                        <a14:foregroundMark x1="4541" y1="16650" x2="4541" y2="16650"/>
                        <a14:foregroundMark x1="4231" y1="16650" x2="4231" y2="16650"/>
                        <a14:foregroundMark x1="22910" y1="4467" x2="22910" y2="4467"/>
                        <a14:foregroundMark x1="13209" y1="5178" x2="13209" y2="5178"/>
                        <a14:foregroundMark x1="9907" y1="2030" x2="9907" y2="2030"/>
                        <a14:foregroundMark x1="62023" y1="33706" x2="62023" y2="33706"/>
                        <a14:foregroundMark x1="64190" y1="31675" x2="64190" y2="31675"/>
                        <a14:foregroundMark x1="68421" y1="31675" x2="68421" y2="31675"/>
                        <a14:foregroundMark x1="91022" y1="44975" x2="91022" y2="44975"/>
                        <a14:foregroundMark x1="32508" y1="15939" x2="32508" y2="15939"/>
                        <a14:foregroundMark x1="63983" y1="34213" x2="63983" y2="34213"/>
                        <a14:foregroundMark x1="63055" y1="34518" x2="63055" y2="34518"/>
                        <a14:foregroundMark x1="17544" y1="92081" x2="17544" y2="92081"/>
                        <a14:foregroundMark x1="25181" y1="97259" x2="25181" y2="97259"/>
                        <a14:foregroundMark x1="35294" y1="65888" x2="35294" y2="65888"/>
                        <a14:foregroundMark x1="33643" y1="67513" x2="33643" y2="67513"/>
                        <a14:foregroundMark x1="35501" y1="67513" x2="35501" y2="67513"/>
                        <a14:foregroundMark x1="39938" y1="65279" x2="39938" y2="65279"/>
                        <a14:foregroundMark x1="46233" y1="64061" x2="46233" y2="64061"/>
                        <a14:foregroundMark x1="56863" y1="60812" x2="56863" y2="60812"/>
                        <a14:foregroundMark x1="44788" y1="19492" x2="44788" y2="19492"/>
                        <a14:foregroundMark x1="69350" y1="35228" x2="69350" y2="35228"/>
                        <a14:foregroundMark x1="71827" y1="35635" x2="71827" y2="35635"/>
                        <a14:foregroundMark x1="74097" y1="36345" x2="74097" y2="36345"/>
                        <a14:foregroundMark x1="55728" y1="28629" x2="55728" y2="28629"/>
                        <a14:foregroundMark x1="51703" y1="25685" x2="51703" y2="25685"/>
                        <a14:foregroundMark x1="52012" y1="25685" x2="52012" y2="25685"/>
                        <a14:foregroundMark x1="49226" y1="23249" x2="49226" y2="23249"/>
                        <a14:foregroundMark x1="82559" y1="33401" x2="82559" y2="33401"/>
                        <a14:foregroundMark x1="78431" y1="33401" x2="78431" y2="33401"/>
                        <a14:foregroundMark x1="70795" y1="31777" x2="70795" y2="31777"/>
                        <a14:foregroundMark x1="59649" y1="60406" x2="59649" y2="60406"/>
                        <a14:foregroundMark x1="64396" y1="58782" x2="64396" y2="58782"/>
                        <a14:foregroundMark x1="34572" y1="98071" x2="34572" y2="98071"/>
                        <a14:foregroundMark x1="78924" y1="50358" x2="78924" y2="50358"/>
                        <a14:foregroundMark x1="80523" y1="54506" x2="80523" y2="54506"/>
                        <a14:foregroundMark x1="78052" y1="55365" x2="78052" y2="55365"/>
                        <a14:foregroundMark x1="84012" y1="53362" x2="84012" y2="53362"/>
                        <a14:foregroundMark x1="86919" y1="52790" x2="86919" y2="52790"/>
                        <a14:backgroundMark x1="41486" y1="10558" x2="41486" y2="10558"/>
                        <a14:backgroundMark x1="64499" y1="44365" x2="64499" y2="44365"/>
                        <a14:backgroundMark x1="64499" y1="44365" x2="64499" y2="44365"/>
                        <a14:backgroundMark x1="66047" y1="43655" x2="66047" y2="43655"/>
                        <a14:backgroundMark x1="67699" y1="41218" x2="67699" y2="41218"/>
                        <a14:backgroundMark x1="73787" y1="46802" x2="73787" y2="46802"/>
                        <a14:backgroundMark x1="73787" y1="46802" x2="73787" y2="46802"/>
                        <a14:backgroundMark x1="76264" y1="48020" x2="76264" y2="48020"/>
                        <a14:backgroundMark x1="74303" y1="48223" x2="74303" y2="48223"/>
                        <a14:backgroundMark x1="82353" y1="48934" x2="82353" y2="48934"/>
                        <a14:backgroundMark x1="83695" y1="48934" x2="83695" y2="48934"/>
                        <a14:backgroundMark x1="83282" y1="48731" x2="83282" y2="48731"/>
                        <a14:backgroundMark x1="84314" y1="45279" x2="84314" y2="45279"/>
                        <a14:backgroundMark x1="80702" y1="42437" x2="80702" y2="42437"/>
                        <a14:backgroundMark x1="76367" y1="41726" x2="76367" y2="41726"/>
                        <a14:backgroundMark x1="72755" y1="38477" x2="72755" y2="38477"/>
                        <a14:backgroundMark x1="67079" y1="41726" x2="67079" y2="41726"/>
                        <a14:backgroundMark x1="65015" y1="41726" x2="65015" y2="41726"/>
                        <a14:backgroundMark x1="65015" y1="48731" x2="65015" y2="48731"/>
                        <a14:backgroundMark x1="24974" y1="1015" x2="24974" y2="1015"/>
                        <a14:backgroundMark x1="26625" y1="1015" x2="26625" y2="1015"/>
                        <a14:backgroundMark x1="63674" y1="48629" x2="63674" y2="48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986" y="1334036"/>
            <a:ext cx="2840990" cy="2887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495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Entendendo os movimentos do robô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3EA2AF4-D481-451A-A2A8-92686EB66E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158" y="1334034"/>
            <a:ext cx="4251198" cy="193167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1302800-F32C-4E0F-A8D5-F7EDD7C0DF55}"/>
              </a:ext>
            </a:extLst>
          </p:cNvPr>
          <p:cNvSpPr txBox="1"/>
          <p:nvPr/>
        </p:nvSpPr>
        <p:spPr>
          <a:xfrm>
            <a:off x="5035091" y="277383"/>
            <a:ext cx="1507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00F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Frente</a:t>
            </a:r>
          </a:p>
        </p:txBody>
      </p:sp>
    </p:spTree>
    <p:extLst>
      <p:ext uri="{BB962C8B-B14F-4D97-AF65-F5344CB8AC3E}">
        <p14:creationId xmlns:p14="http://schemas.microsoft.com/office/powerpoint/2010/main" val="768992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Passando o programa para o Arduino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A414EC21-611A-4D67-9145-034437D8500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519" y="197102"/>
            <a:ext cx="5440680" cy="476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3301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Passando o programa para o Arduino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9F8BCCF6-9E5C-480B-8542-DD62FF8F072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423" y="160814"/>
            <a:ext cx="4099560" cy="4823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3027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95" y="1"/>
            <a:ext cx="6857207" cy="514389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4" y="200"/>
            <a:ext cx="6859588" cy="514469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84" y="2249287"/>
            <a:ext cx="2403409" cy="64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A3B2A7-AE40-411D-B83C-D95965EC5D40}"/>
              </a:ext>
            </a:extLst>
          </p:cNvPr>
          <p:cNvSpPr/>
          <p:nvPr/>
        </p:nvSpPr>
        <p:spPr>
          <a:xfrm>
            <a:off x="1143529" y="1936554"/>
            <a:ext cx="6860117" cy="21187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46083" name="Rectangle 1026">
            <a:extLst>
              <a:ext uri="{FF2B5EF4-FFF2-40B4-BE49-F238E27FC236}">
                <a16:creationId xmlns:a16="http://schemas.microsoft.com/office/drawing/2014/main" id="{ECEA78C9-DA3D-4B2F-BFF2-CDF456B48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4347" y="2417715"/>
            <a:ext cx="5022416" cy="108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78" tIns="34539" rIns="69078" bIns="3453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pt-BR" sz="1500" dirty="0">
                <a:solidFill>
                  <a:schemeClr val="bg1"/>
                </a:solidFill>
                <a:latin typeface="Gotham HTF" charset="0"/>
              </a:rPr>
              <a:t>Copyright © 2021  Prof. Sandro A. Ferraz</a:t>
            </a:r>
          </a:p>
          <a:p>
            <a:pPr eaLnBrk="1" hangingPunct="1"/>
            <a:endParaRPr kumimoji="1" lang="en-US" altLang="pt-BR" sz="1500" dirty="0">
              <a:solidFill>
                <a:schemeClr val="bg1"/>
              </a:solidFill>
              <a:latin typeface="Gotham HTF" charset="0"/>
            </a:endParaRPr>
          </a:p>
          <a:p>
            <a:pPr eaLnBrk="1" hangingPunct="1"/>
            <a:r>
              <a:rPr kumimoji="1" lang="en-US" altLang="pt-BR" sz="1200" dirty="0" err="1">
                <a:solidFill>
                  <a:schemeClr val="bg1"/>
                </a:solidFill>
                <a:latin typeface="Gotham HTF Book" charset="0"/>
              </a:rPr>
              <a:t>Todos</a:t>
            </a:r>
            <a:r>
              <a:rPr kumimoji="1" lang="en-US" altLang="pt-BR" sz="1200" dirty="0">
                <a:solidFill>
                  <a:schemeClr val="bg1"/>
                </a:solidFill>
                <a:latin typeface="Gotham HTF Book" charset="0"/>
              </a:rPr>
              <a:t> </a:t>
            </a:r>
            <a:r>
              <a:rPr kumimoji="1" lang="en-US" altLang="pt-BR" sz="1200" dirty="0" err="1">
                <a:solidFill>
                  <a:schemeClr val="bg1"/>
                </a:solidFill>
                <a:latin typeface="Gotham HTF Book" charset="0"/>
              </a:rPr>
              <a:t>direitos</a:t>
            </a:r>
            <a:r>
              <a:rPr kumimoji="1" lang="en-US" altLang="pt-BR" sz="1200" dirty="0">
                <a:solidFill>
                  <a:schemeClr val="bg1"/>
                </a:solidFill>
                <a:latin typeface="Gotham HTF Book" charset="0"/>
              </a:rPr>
              <a:t> </a:t>
            </a:r>
            <a:r>
              <a:rPr kumimoji="1" lang="en-US" altLang="pt-BR" sz="1200" dirty="0" err="1">
                <a:solidFill>
                  <a:schemeClr val="bg1"/>
                </a:solidFill>
                <a:latin typeface="Gotham HTF Book" charset="0"/>
              </a:rPr>
              <a:t>reservados</a:t>
            </a:r>
            <a:r>
              <a:rPr kumimoji="1" lang="en-US" altLang="pt-BR" sz="1200" dirty="0">
                <a:solidFill>
                  <a:schemeClr val="bg1"/>
                </a:solidFill>
                <a:latin typeface="Gotham HTF Book" charset="0"/>
              </a:rPr>
              <a:t>. </a:t>
            </a:r>
            <a:r>
              <a:rPr kumimoji="1" lang="en-US" altLang="pt-BR" sz="1200" dirty="0" err="1">
                <a:solidFill>
                  <a:schemeClr val="bg1"/>
                </a:solidFill>
                <a:latin typeface="Gotham HTF Book" charset="0"/>
              </a:rPr>
              <a:t>Reprodução</a:t>
            </a:r>
            <a:r>
              <a:rPr kumimoji="1" lang="en-US" altLang="pt-BR" sz="1200" dirty="0">
                <a:solidFill>
                  <a:schemeClr val="bg1"/>
                </a:solidFill>
                <a:latin typeface="Gotham HTF Book" charset="0"/>
              </a:rPr>
              <a:t> </a:t>
            </a:r>
            <a:r>
              <a:rPr kumimoji="1" lang="en-US" altLang="pt-BR" sz="1200" dirty="0" err="1">
                <a:solidFill>
                  <a:schemeClr val="bg1"/>
                </a:solidFill>
                <a:latin typeface="Gotham HTF Book" charset="0"/>
              </a:rPr>
              <a:t>ou</a:t>
            </a:r>
            <a:r>
              <a:rPr kumimoji="1" lang="en-US" altLang="pt-BR" sz="1200" dirty="0">
                <a:solidFill>
                  <a:schemeClr val="bg1"/>
                </a:solidFill>
                <a:latin typeface="Gotham HTF Book" charset="0"/>
              </a:rPr>
              <a:t> </a:t>
            </a:r>
            <a:r>
              <a:rPr kumimoji="1" lang="en-US" altLang="pt-BR" sz="1200" dirty="0" err="1">
                <a:solidFill>
                  <a:schemeClr val="bg1"/>
                </a:solidFill>
                <a:latin typeface="Gotham HTF Book" charset="0"/>
              </a:rPr>
              <a:t>divulgação</a:t>
            </a:r>
            <a:r>
              <a:rPr kumimoji="1" lang="en-US" altLang="pt-BR" sz="1200" dirty="0">
                <a:solidFill>
                  <a:schemeClr val="bg1"/>
                </a:solidFill>
                <a:latin typeface="Gotham HTF Book" charset="0"/>
              </a:rPr>
              <a:t> total </a:t>
            </a:r>
            <a:r>
              <a:rPr kumimoji="1" lang="en-US" altLang="pt-BR" sz="1200" dirty="0" err="1">
                <a:solidFill>
                  <a:schemeClr val="bg1"/>
                </a:solidFill>
                <a:latin typeface="Gotham HTF Book" charset="0"/>
              </a:rPr>
              <a:t>ou</a:t>
            </a:r>
            <a:r>
              <a:rPr kumimoji="1" lang="en-US" altLang="pt-BR" sz="1200" dirty="0">
                <a:solidFill>
                  <a:schemeClr val="bg1"/>
                </a:solidFill>
                <a:latin typeface="Gotham HTF Book" charset="0"/>
              </a:rPr>
              <a:t> </a:t>
            </a:r>
            <a:r>
              <a:rPr kumimoji="1" lang="en-US" altLang="pt-BR" sz="1200" dirty="0" err="1">
                <a:solidFill>
                  <a:schemeClr val="bg1"/>
                </a:solidFill>
                <a:latin typeface="Gotham HTF Book" charset="0"/>
              </a:rPr>
              <a:t>parcial</a:t>
            </a:r>
            <a:r>
              <a:rPr kumimoji="1" lang="en-US" altLang="pt-BR" sz="1200" dirty="0">
                <a:solidFill>
                  <a:schemeClr val="bg1"/>
                </a:solidFill>
                <a:latin typeface="Gotham HTF Book" charset="0"/>
              </a:rPr>
              <a:t> </a:t>
            </a:r>
            <a:r>
              <a:rPr kumimoji="1" lang="en-US" altLang="pt-BR" sz="1200" dirty="0" err="1">
                <a:solidFill>
                  <a:schemeClr val="bg1"/>
                </a:solidFill>
                <a:latin typeface="Gotham HTF Book" charset="0"/>
              </a:rPr>
              <a:t>deste</a:t>
            </a:r>
            <a:r>
              <a:rPr kumimoji="1" lang="en-US" altLang="pt-BR" sz="1200" dirty="0">
                <a:solidFill>
                  <a:schemeClr val="bg1"/>
                </a:solidFill>
                <a:latin typeface="Gotham HTF Book" charset="0"/>
              </a:rPr>
              <a:t> </a:t>
            </a:r>
            <a:r>
              <a:rPr kumimoji="1" lang="en-US" altLang="pt-BR" sz="1200" dirty="0" err="1">
                <a:solidFill>
                  <a:schemeClr val="bg1"/>
                </a:solidFill>
                <a:latin typeface="Gotham HTF Book" charset="0"/>
              </a:rPr>
              <a:t>documento</a:t>
            </a:r>
            <a:r>
              <a:rPr kumimoji="1" lang="en-US" altLang="pt-BR" sz="1200" dirty="0">
                <a:solidFill>
                  <a:schemeClr val="bg1"/>
                </a:solidFill>
                <a:latin typeface="Gotham HTF Book" charset="0"/>
              </a:rPr>
              <a:t> é </a:t>
            </a:r>
            <a:r>
              <a:rPr kumimoji="1" lang="en-US" altLang="pt-BR" sz="1200" dirty="0" err="1">
                <a:solidFill>
                  <a:schemeClr val="bg1"/>
                </a:solidFill>
                <a:latin typeface="Gotham HTF Book" charset="0"/>
              </a:rPr>
              <a:t>expressamente</a:t>
            </a:r>
            <a:r>
              <a:rPr kumimoji="1" lang="en-US" altLang="pt-BR" sz="1200" dirty="0">
                <a:solidFill>
                  <a:schemeClr val="bg1"/>
                </a:solidFill>
                <a:latin typeface="Gotham HTF Book" charset="0"/>
              </a:rPr>
              <a:t> </a:t>
            </a:r>
            <a:r>
              <a:rPr kumimoji="1" lang="en-US" altLang="pt-BR" sz="1200" dirty="0" err="1">
                <a:solidFill>
                  <a:schemeClr val="bg1"/>
                </a:solidFill>
                <a:latin typeface="Gotham HTF Book" charset="0"/>
              </a:rPr>
              <a:t>proíbido</a:t>
            </a:r>
            <a:r>
              <a:rPr kumimoji="1" lang="en-US" altLang="pt-BR" sz="1200" dirty="0">
                <a:solidFill>
                  <a:schemeClr val="bg1"/>
                </a:solidFill>
                <a:latin typeface="Gotham HTF Book" charset="0"/>
              </a:rPr>
              <a:t> </a:t>
            </a:r>
            <a:r>
              <a:rPr kumimoji="1" lang="en-US" altLang="pt-BR" sz="1200" dirty="0" err="1">
                <a:solidFill>
                  <a:schemeClr val="bg1"/>
                </a:solidFill>
                <a:latin typeface="Gotham HTF Book" charset="0"/>
              </a:rPr>
              <a:t>sem</a:t>
            </a:r>
            <a:r>
              <a:rPr kumimoji="1" lang="en-US" altLang="pt-BR" sz="1200" dirty="0">
                <a:solidFill>
                  <a:schemeClr val="bg1"/>
                </a:solidFill>
                <a:latin typeface="Gotham HTF Book" charset="0"/>
              </a:rPr>
              <a:t> o </a:t>
            </a:r>
            <a:r>
              <a:rPr kumimoji="1" lang="pt-BR" altLang="pt-BR" sz="1200" dirty="0">
                <a:solidFill>
                  <a:schemeClr val="bg1"/>
                </a:solidFill>
                <a:latin typeface="Gotham HTF Book" charset="0"/>
              </a:rPr>
              <a:t>consentimento formal, por escrito,</a:t>
            </a:r>
            <a:r>
              <a:rPr kumimoji="1" lang="en-US" altLang="pt-BR" sz="1200" dirty="0">
                <a:solidFill>
                  <a:schemeClr val="bg1"/>
                </a:solidFill>
                <a:latin typeface="Gotham HTF Book" charset="0"/>
              </a:rPr>
              <a:t> do Professor (</a:t>
            </a:r>
            <a:r>
              <a:rPr kumimoji="1" lang="en-US" altLang="pt-BR" sz="1200" dirty="0" err="1">
                <a:solidFill>
                  <a:schemeClr val="bg1"/>
                </a:solidFill>
                <a:latin typeface="Gotham HTF Book" charset="0"/>
              </a:rPr>
              <a:t>autor</a:t>
            </a:r>
            <a:r>
              <a:rPr kumimoji="1" lang="en-US" altLang="pt-BR" sz="1200" dirty="0">
                <a:solidFill>
                  <a:schemeClr val="bg1"/>
                </a:solidFill>
                <a:latin typeface="Gotham HTF Book" charset="0"/>
              </a:rPr>
              <a:t>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3BBF9B-D37F-40E6-A8D9-1953DDF81412}"/>
              </a:ext>
            </a:extLst>
          </p:cNvPr>
          <p:cNvSpPr/>
          <p:nvPr/>
        </p:nvSpPr>
        <p:spPr>
          <a:xfrm>
            <a:off x="1704487" y="2508230"/>
            <a:ext cx="54786" cy="92897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pic>
        <p:nvPicPr>
          <p:cNvPr id="46085" name="Picture 5">
            <a:extLst>
              <a:ext uri="{FF2B5EF4-FFF2-40B4-BE49-F238E27FC236}">
                <a16:creationId xmlns:a16="http://schemas.microsoft.com/office/drawing/2014/main" id="{607E3131-265F-4B7F-BF48-6BC088BBE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459" y="250109"/>
            <a:ext cx="732460" cy="2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Entendendo os movimentos do robô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DC6B8665-84A5-464F-92AB-1D68C1F920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465" y="1844443"/>
            <a:ext cx="4211320" cy="212140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B7A2276-E6AE-46BE-852B-E333D6E66B47}"/>
              </a:ext>
            </a:extLst>
          </p:cNvPr>
          <p:cNvSpPr txBox="1"/>
          <p:nvPr/>
        </p:nvSpPr>
        <p:spPr>
          <a:xfrm>
            <a:off x="5035091" y="277383"/>
            <a:ext cx="1507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00F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Trás</a:t>
            </a:r>
          </a:p>
        </p:txBody>
      </p:sp>
    </p:spTree>
    <p:extLst>
      <p:ext uri="{BB962C8B-B14F-4D97-AF65-F5344CB8AC3E}">
        <p14:creationId xmlns:p14="http://schemas.microsoft.com/office/powerpoint/2010/main" val="4157647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Entendendo os movimentos do robô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B9AAB2EB-7619-4B30-98CC-43DF3D9DFCE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630" y="1517798"/>
            <a:ext cx="4321302" cy="17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31A35E1-8098-4B07-B703-8BD2DE56454D}"/>
              </a:ext>
            </a:extLst>
          </p:cNvPr>
          <p:cNvSpPr txBox="1"/>
          <p:nvPr/>
        </p:nvSpPr>
        <p:spPr>
          <a:xfrm>
            <a:off x="4795430" y="289941"/>
            <a:ext cx="2020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00F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Esquerda</a:t>
            </a:r>
          </a:p>
        </p:txBody>
      </p:sp>
    </p:spTree>
    <p:extLst>
      <p:ext uri="{BB962C8B-B14F-4D97-AF65-F5344CB8AC3E}">
        <p14:creationId xmlns:p14="http://schemas.microsoft.com/office/powerpoint/2010/main" val="3868744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Entendendo os movimentos do robô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1E85B09A-56B7-411E-B521-6B934CDA9B0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143" y="1660987"/>
            <a:ext cx="4219194" cy="16977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3C52486-D530-43FF-B15E-088606B66575}"/>
              </a:ext>
            </a:extLst>
          </p:cNvPr>
          <p:cNvSpPr txBox="1"/>
          <p:nvPr/>
        </p:nvSpPr>
        <p:spPr>
          <a:xfrm>
            <a:off x="4903074" y="277383"/>
            <a:ext cx="1507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00F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Direita</a:t>
            </a:r>
          </a:p>
        </p:txBody>
      </p:sp>
    </p:spTree>
    <p:extLst>
      <p:ext uri="{BB962C8B-B14F-4D97-AF65-F5344CB8AC3E}">
        <p14:creationId xmlns:p14="http://schemas.microsoft.com/office/powerpoint/2010/main" val="669938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F6C12B-C543-43E2-A5E6-677EDC231F30}"/>
              </a:ext>
            </a:extLst>
          </p:cNvPr>
          <p:cNvSpPr/>
          <p:nvPr/>
        </p:nvSpPr>
        <p:spPr>
          <a:xfrm>
            <a:off x="2464594" y="0"/>
            <a:ext cx="6682582" cy="514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3"/>
          <p:cNvSpPr txBox="1"/>
          <p:nvPr/>
        </p:nvSpPr>
        <p:spPr>
          <a:xfrm>
            <a:off x="193670" y="457097"/>
            <a:ext cx="2006600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kern="1600" cap="all" spc="120" dirty="0">
                <a:solidFill>
                  <a:srgbClr val="FF3366"/>
                </a:solidFill>
                <a:latin typeface="Gotham HTF Light" charset="0"/>
              </a:rPr>
              <a:t>Entendendo os movimentos do robô</a:t>
            </a:r>
            <a:endParaRPr lang="pt-BR" sz="600" kern="1600" cap="all" spc="120" dirty="0">
              <a:solidFill>
                <a:srgbClr val="FF3366"/>
              </a:solidFill>
              <a:latin typeface="Gotham HTF Light" charset="0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236534" y="195581"/>
            <a:ext cx="1376385" cy="253520"/>
            <a:chOff x="1388576" y="3281336"/>
            <a:chExt cx="1175760" cy="253520"/>
          </a:xfrm>
        </p:grpSpPr>
        <p:pic>
          <p:nvPicPr>
            <p:cNvPr id="5" name="Shape 3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8576" y="3281336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366"/>
            <p:cNvPicPr preferRelativeResize="0"/>
            <p:nvPr/>
          </p:nvPicPr>
          <p:blipFill rotWithShape="1">
            <a:blip r:embed="rId2">
              <a:alphaModFix/>
              <a:biLevel thresh="25000"/>
            </a:blip>
            <a:srcRect/>
            <a:stretch/>
          </p:blipFill>
          <p:spPr>
            <a:xfrm>
              <a:off x="1388576" y="3282857"/>
              <a:ext cx="1175760" cy="25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E0955DD4-5D44-43B4-9CD2-2BB42B91B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1" y="3411415"/>
            <a:ext cx="2247313" cy="16475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10AC1D6-2745-402C-9F90-FEAE8D625DAD}"/>
              </a:ext>
            </a:extLst>
          </p:cNvPr>
          <p:cNvSpPr/>
          <p:nvPr/>
        </p:nvSpPr>
        <p:spPr>
          <a:xfrm>
            <a:off x="3986097" y="2755205"/>
            <a:ext cx="3671610" cy="444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/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51263691-C8B6-4812-A034-7B7400804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055294"/>
              </p:ext>
            </p:extLst>
          </p:nvPr>
        </p:nvGraphicFramePr>
        <p:xfrm>
          <a:off x="3038176" y="1380104"/>
          <a:ext cx="2785248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213">
                  <a:extLst>
                    <a:ext uri="{9D8B030D-6E8A-4147-A177-3AD203B41FA5}">
                      <a16:colId xmlns:a16="http://schemas.microsoft.com/office/drawing/2014/main" val="74470154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458747809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3433287568"/>
                    </a:ext>
                  </a:extLst>
                </a:gridCol>
                <a:gridCol w="869885">
                  <a:extLst>
                    <a:ext uri="{9D8B030D-6E8A-4147-A177-3AD203B41FA5}">
                      <a16:colId xmlns:a16="http://schemas.microsoft.com/office/drawing/2014/main" val="3494790575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Pino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Motor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6724286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Valor escrito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Parado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6326998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Valor escrito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1 - 255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Para frente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5789023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Valor escrito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1 - 255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Para trás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5023379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FF5B43-F42F-486D-81A3-1AA599B7D6C8}"/>
              </a:ext>
            </a:extLst>
          </p:cNvPr>
          <p:cNvSpPr txBox="1"/>
          <p:nvPr/>
        </p:nvSpPr>
        <p:spPr>
          <a:xfrm>
            <a:off x="4087693" y="2490190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0000"/>
                </a:solidFill>
              </a:rPr>
              <a:t>No código: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53E58B7-9167-41E5-903F-36A2CD338866}"/>
              </a:ext>
            </a:extLst>
          </p:cNvPr>
          <p:cNvSpPr txBox="1"/>
          <p:nvPr/>
        </p:nvSpPr>
        <p:spPr>
          <a:xfrm>
            <a:off x="3986098" y="2755203"/>
            <a:ext cx="123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analogWrite (3, 0);</a:t>
            </a:r>
          </a:p>
          <a:p>
            <a:r>
              <a:rPr lang="pt-BR" sz="1000" dirty="0"/>
              <a:t>analogWrite (5, 0);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B28C27-2773-45F0-81BC-08E44413C5F5}"/>
              </a:ext>
            </a:extLst>
          </p:cNvPr>
          <p:cNvSpPr txBox="1"/>
          <p:nvPr/>
        </p:nvSpPr>
        <p:spPr>
          <a:xfrm>
            <a:off x="6092859" y="2855306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Motor direito parado.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1299C12-C773-4DC3-B55D-44105FE57A25}"/>
              </a:ext>
            </a:extLst>
          </p:cNvPr>
          <p:cNvSpPr txBox="1"/>
          <p:nvPr/>
        </p:nvSpPr>
        <p:spPr>
          <a:xfrm>
            <a:off x="6481587" y="2519058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0000"/>
                </a:solidFill>
              </a:rPr>
              <a:t>Efeito:</a:t>
            </a:r>
          </a:p>
        </p:txBody>
      </p: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2F9A8487-5BDA-4937-BE33-87C77FC48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066007"/>
              </p:ext>
            </p:extLst>
          </p:nvPr>
        </p:nvGraphicFramePr>
        <p:xfrm>
          <a:off x="5916450" y="1380104"/>
          <a:ext cx="2775237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012">
                  <a:extLst>
                    <a:ext uri="{9D8B030D-6E8A-4147-A177-3AD203B41FA5}">
                      <a16:colId xmlns:a16="http://schemas.microsoft.com/office/drawing/2014/main" val="744701541"/>
                    </a:ext>
                  </a:extLst>
                </a:gridCol>
                <a:gridCol w="569978">
                  <a:extLst>
                    <a:ext uri="{9D8B030D-6E8A-4147-A177-3AD203B41FA5}">
                      <a16:colId xmlns:a16="http://schemas.microsoft.com/office/drawing/2014/main" val="3458747809"/>
                    </a:ext>
                  </a:extLst>
                </a:gridCol>
                <a:gridCol w="537747">
                  <a:extLst>
                    <a:ext uri="{9D8B030D-6E8A-4147-A177-3AD203B41FA5}">
                      <a16:colId xmlns:a16="http://schemas.microsoft.com/office/drawing/2014/main" val="343328756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494790575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Pino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Motor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6724286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Valor escrito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Parado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6326998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Valor escrito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1 - 255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Para frente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5789023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Valor escrito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1 - 255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Para trás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5023379"/>
                  </a:ext>
                </a:extLst>
              </a:tr>
            </a:tbl>
          </a:graphicData>
        </a:graphic>
      </p:graphicFrame>
      <p:sp>
        <p:nvSpPr>
          <p:cNvPr id="19" name="Retângulo 18">
            <a:extLst>
              <a:ext uri="{FF2B5EF4-FFF2-40B4-BE49-F238E27FC236}">
                <a16:creationId xmlns:a16="http://schemas.microsoft.com/office/drawing/2014/main" id="{1D50308B-7C06-43C0-A894-7877D1A9D3D2}"/>
              </a:ext>
            </a:extLst>
          </p:cNvPr>
          <p:cNvSpPr/>
          <p:nvPr/>
        </p:nvSpPr>
        <p:spPr>
          <a:xfrm>
            <a:off x="3986097" y="3236968"/>
            <a:ext cx="3671610" cy="7520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C5217D1-6B5B-4E03-BA2B-742AF0FEE9B2}"/>
              </a:ext>
            </a:extLst>
          </p:cNvPr>
          <p:cNvSpPr txBox="1"/>
          <p:nvPr/>
        </p:nvSpPr>
        <p:spPr>
          <a:xfrm>
            <a:off x="3986097" y="3412931"/>
            <a:ext cx="13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analogWrite (3, 128);</a:t>
            </a:r>
          </a:p>
          <a:p>
            <a:r>
              <a:rPr lang="pt-BR" sz="1000" dirty="0"/>
              <a:t>analogWrite (5, 0);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421B1B9-BED6-48D2-9720-02692D39898F}"/>
              </a:ext>
            </a:extLst>
          </p:cNvPr>
          <p:cNvSpPr txBox="1"/>
          <p:nvPr/>
        </p:nvSpPr>
        <p:spPr>
          <a:xfrm>
            <a:off x="5933731" y="3335987"/>
            <a:ext cx="16795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Motor direito para frente com aproximadamente metade da potência.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9325BA0-84BC-43B5-8FB5-A058A1A8AEB5}"/>
              </a:ext>
            </a:extLst>
          </p:cNvPr>
          <p:cNvSpPr/>
          <p:nvPr/>
        </p:nvSpPr>
        <p:spPr>
          <a:xfrm>
            <a:off x="3986097" y="4029130"/>
            <a:ext cx="3671610" cy="7520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28DF5D-91AB-4D8B-AE14-F93A7956A64F}"/>
              </a:ext>
            </a:extLst>
          </p:cNvPr>
          <p:cNvSpPr txBox="1"/>
          <p:nvPr/>
        </p:nvSpPr>
        <p:spPr>
          <a:xfrm>
            <a:off x="3986097" y="4159220"/>
            <a:ext cx="13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analogWrite (3, 0);</a:t>
            </a:r>
          </a:p>
          <a:p>
            <a:r>
              <a:rPr lang="pt-BR" sz="1000" dirty="0"/>
              <a:t>analogWrite (5, 128);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2A9CA46-5173-4711-84DF-34AF4B7778FB}"/>
              </a:ext>
            </a:extLst>
          </p:cNvPr>
          <p:cNvSpPr txBox="1"/>
          <p:nvPr/>
        </p:nvSpPr>
        <p:spPr>
          <a:xfrm>
            <a:off x="6092859" y="4122493"/>
            <a:ext cx="15203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Motor direito para trás com aproximadamente metade da potência.</a:t>
            </a: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57AC35B1-C5A0-445D-86AE-92DB3B0AFBEA}"/>
              </a:ext>
            </a:extLst>
          </p:cNvPr>
          <p:cNvSpPr/>
          <p:nvPr/>
        </p:nvSpPr>
        <p:spPr>
          <a:xfrm>
            <a:off x="2574388" y="1617785"/>
            <a:ext cx="370762" cy="226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176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4F4A288E10F2940A852471D6F23B7A3" ma:contentTypeVersion="0" ma:contentTypeDescription="Crie um novo documento." ma:contentTypeScope="" ma:versionID="179aeef5a7c8af96fde094f34238362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78f746c3a1c47dbaea02d3be93aa98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7F4AD7-94BD-41BE-9A35-D73938B5F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6A79FE8-7B49-4E65-8AFB-BB9A7F9EC3D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5B23E36-7F22-4E6B-BDB2-8A6EC2F9A1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5847</TotalTime>
  <Words>3041</Words>
  <Application>Microsoft Office PowerPoint</Application>
  <PresentationFormat>Personalizar</PresentationFormat>
  <Paragraphs>633</Paragraphs>
  <Slides>53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53</vt:i4>
      </vt:variant>
    </vt:vector>
  </HeadingPairs>
  <TitlesOfParts>
    <vt:vector size="65" baseType="lpstr">
      <vt:lpstr>SimSun</vt:lpstr>
      <vt:lpstr>Arial</vt:lpstr>
      <vt:lpstr>Calibri</vt:lpstr>
      <vt:lpstr>Gotham HTF</vt:lpstr>
      <vt:lpstr>Gotham HTF Book</vt:lpstr>
      <vt:lpstr>Gotham HTF Light</vt:lpstr>
      <vt:lpstr>Gotham-Bold</vt:lpstr>
      <vt:lpstr>Gotham-Book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Suéllen Pereira</dc:creator>
  <cp:lastModifiedBy>Sandro Aparecido Ferraz</cp:lastModifiedBy>
  <cp:revision>476</cp:revision>
  <dcterms:modified xsi:type="dcterms:W3CDTF">2021-10-01T12:43:28Z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0x01010084F4A288E10F2940A852471D6F23B7A3</vt:lpwstr>
  </property>
</Properties>
</file>